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4">
  <p:sldMasterIdLst>
    <p:sldMasterId id="2147484232" r:id="rId1"/>
  </p:sldMasterIdLst>
  <p:notesMasterIdLst>
    <p:notesMasterId r:id="rId22"/>
  </p:notesMasterIdLst>
  <p:sldIdLst>
    <p:sldId id="256" r:id="rId2"/>
    <p:sldId id="314" r:id="rId3"/>
    <p:sldId id="285" r:id="rId4"/>
    <p:sldId id="329" r:id="rId5"/>
    <p:sldId id="295" r:id="rId6"/>
    <p:sldId id="300" r:id="rId7"/>
    <p:sldId id="303" r:id="rId8"/>
    <p:sldId id="306" r:id="rId9"/>
    <p:sldId id="327" r:id="rId10"/>
    <p:sldId id="292" r:id="rId11"/>
    <p:sldId id="297" r:id="rId12"/>
    <p:sldId id="268" r:id="rId13"/>
    <p:sldId id="319" r:id="rId14"/>
    <p:sldId id="326" r:id="rId15"/>
    <p:sldId id="325" r:id="rId16"/>
    <p:sldId id="328" r:id="rId17"/>
    <p:sldId id="324" r:id="rId18"/>
    <p:sldId id="321" r:id="rId19"/>
    <p:sldId id="281" r:id="rId20"/>
    <p:sldId id="3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ud Kalisa Phiri" userId="d1de320ab73c0e9f" providerId="LiveId" clId="{412996D3-7AB3-4C2F-B1A3-6E42A55194A8}"/>
    <pc:docChg chg="custSel addSld modSld">
      <pc:chgData name="Daud Kalisa Phiri" userId="d1de320ab73c0e9f" providerId="LiveId" clId="{412996D3-7AB3-4C2F-B1A3-6E42A55194A8}" dt="2025-11-07T17:26:39.552" v="81" actId="14100"/>
      <pc:docMkLst>
        <pc:docMk/>
      </pc:docMkLst>
      <pc:sldChg chg="addSp modSp add mod">
        <pc:chgData name="Daud Kalisa Phiri" userId="d1de320ab73c0e9f" providerId="LiveId" clId="{412996D3-7AB3-4C2F-B1A3-6E42A55194A8}" dt="2025-11-07T17:26:39.552" v="81" actId="14100"/>
        <pc:sldMkLst>
          <pc:docMk/>
          <pc:sldMk cId="2447528599" sldId="329"/>
        </pc:sldMkLst>
        <pc:spChg chg="mod">
          <ac:chgData name="Daud Kalisa Phiri" userId="d1de320ab73c0e9f" providerId="LiveId" clId="{412996D3-7AB3-4C2F-B1A3-6E42A55194A8}" dt="2025-11-07T17:24:27.760" v="61" actId="20577"/>
          <ac:spMkLst>
            <pc:docMk/>
            <pc:sldMk cId="2447528599" sldId="329"/>
            <ac:spMk id="2" creationId="{35CBEB2A-5F3F-068D-1363-4ABB0BCCCFFA}"/>
          </ac:spMkLst>
        </pc:spChg>
        <pc:spChg chg="mod">
          <ac:chgData name="Daud Kalisa Phiri" userId="d1de320ab73c0e9f" providerId="LiveId" clId="{412996D3-7AB3-4C2F-B1A3-6E42A55194A8}" dt="2025-11-07T17:22:32.240" v="2" actId="27636"/>
          <ac:spMkLst>
            <pc:docMk/>
            <pc:sldMk cId="2447528599" sldId="329"/>
            <ac:spMk id="4" creationId="{A1144A6F-B787-783F-D3CF-3CF8581655B9}"/>
          </ac:spMkLst>
        </pc:spChg>
        <pc:picChg chg="add mod">
          <ac:chgData name="Daud Kalisa Phiri" userId="d1de320ab73c0e9f" providerId="LiveId" clId="{412996D3-7AB3-4C2F-B1A3-6E42A55194A8}" dt="2025-11-07T17:22:44.204" v="9" actId="1076"/>
          <ac:picMkLst>
            <pc:docMk/>
            <pc:sldMk cId="2447528599" sldId="329"/>
            <ac:picMk id="5" creationId="{5DDDC270-5C48-0C12-E9CA-5D2FF9A3847A}"/>
          </ac:picMkLst>
        </pc:picChg>
        <pc:picChg chg="add mod">
          <ac:chgData name="Daud Kalisa Phiri" userId="d1de320ab73c0e9f" providerId="LiveId" clId="{412996D3-7AB3-4C2F-B1A3-6E42A55194A8}" dt="2025-11-07T17:23:05.952" v="14" actId="1076"/>
          <ac:picMkLst>
            <pc:docMk/>
            <pc:sldMk cId="2447528599" sldId="329"/>
            <ac:picMk id="7" creationId="{A74474AC-FD92-AECB-63FB-847B9690B0AD}"/>
          </ac:picMkLst>
        </pc:picChg>
        <pc:picChg chg="add mod">
          <ac:chgData name="Daud Kalisa Phiri" userId="d1de320ab73c0e9f" providerId="LiveId" clId="{412996D3-7AB3-4C2F-B1A3-6E42A55194A8}" dt="2025-11-07T17:24:31.814" v="62" actId="1076"/>
          <ac:picMkLst>
            <pc:docMk/>
            <pc:sldMk cId="2447528599" sldId="329"/>
            <ac:picMk id="8" creationId="{8DA2BAA6-52AB-F579-00FE-C55AC4FA16B0}"/>
          </ac:picMkLst>
        </pc:picChg>
        <pc:picChg chg="add mod">
          <ac:chgData name="Daud Kalisa Phiri" userId="d1de320ab73c0e9f" providerId="LiveId" clId="{412996D3-7AB3-4C2F-B1A3-6E42A55194A8}" dt="2025-11-07T17:26:36.189" v="80" actId="1076"/>
          <ac:picMkLst>
            <pc:docMk/>
            <pc:sldMk cId="2447528599" sldId="329"/>
            <ac:picMk id="9" creationId="{61AE70B2-2F39-C0F6-48BA-D7685DE4F19B}"/>
          </ac:picMkLst>
        </pc:picChg>
        <pc:picChg chg="add mod">
          <ac:chgData name="Daud Kalisa Phiri" userId="d1de320ab73c0e9f" providerId="LiveId" clId="{412996D3-7AB3-4C2F-B1A3-6E42A55194A8}" dt="2025-11-07T17:24:57.466" v="66" actId="1076"/>
          <ac:picMkLst>
            <pc:docMk/>
            <pc:sldMk cId="2447528599" sldId="329"/>
            <ac:picMk id="10" creationId="{98E153D5-B525-39F9-C27F-13E6915A9B77}"/>
          </ac:picMkLst>
        </pc:picChg>
        <pc:picChg chg="add mod">
          <ac:chgData name="Daud Kalisa Phiri" userId="d1de320ab73c0e9f" providerId="LiveId" clId="{412996D3-7AB3-4C2F-B1A3-6E42A55194A8}" dt="2025-11-07T17:25:18.672" v="70" actId="1076"/>
          <ac:picMkLst>
            <pc:docMk/>
            <pc:sldMk cId="2447528599" sldId="329"/>
            <ac:picMk id="11" creationId="{08619DEC-674E-1DFE-D314-E658AB799ED4}"/>
          </ac:picMkLst>
        </pc:picChg>
        <pc:picChg chg="add mod">
          <ac:chgData name="Daud Kalisa Phiri" userId="d1de320ab73c0e9f" providerId="LiveId" clId="{412996D3-7AB3-4C2F-B1A3-6E42A55194A8}" dt="2025-11-07T17:26:15.362" v="75" actId="1076"/>
          <ac:picMkLst>
            <pc:docMk/>
            <pc:sldMk cId="2447528599" sldId="329"/>
            <ac:picMk id="12" creationId="{D3CE1FA0-14DD-155D-5380-4F1A093BC211}"/>
          </ac:picMkLst>
        </pc:picChg>
        <pc:picChg chg="add mod">
          <ac:chgData name="Daud Kalisa Phiri" userId="d1de320ab73c0e9f" providerId="LiveId" clId="{412996D3-7AB3-4C2F-B1A3-6E42A55194A8}" dt="2025-11-07T17:26:39.552" v="81" actId="14100"/>
          <ac:picMkLst>
            <pc:docMk/>
            <pc:sldMk cId="2447528599" sldId="329"/>
            <ac:picMk id="14" creationId="{BAAAD6BE-47BD-E193-D8E1-F6E614C109C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C3127-16DC-40A7-8CFC-6171FAFA1212}" type="doc">
      <dgm:prSet loTypeId="urn:microsoft.com/office/officeart/2005/8/layout/default" loCatId="list" qsTypeId="urn:microsoft.com/office/officeart/2005/8/quickstyle/3d3" qsCatId="3D" csTypeId="urn:microsoft.com/office/officeart/2005/8/colors/accent6_2" csCatId="accent6" phldr="1"/>
      <dgm:spPr/>
      <dgm:t>
        <a:bodyPr/>
        <a:lstStyle/>
        <a:p>
          <a:endParaRPr lang="en-US"/>
        </a:p>
      </dgm:t>
    </dgm:pt>
    <dgm:pt modelId="{89F96A8C-D7AB-4669-B789-4CBB809EE3AD}">
      <dgm:prSet custT="1"/>
      <dgm:spPr/>
      <dgm:t>
        <a:bodyPr/>
        <a:lstStyle/>
        <a:p>
          <a:r>
            <a:rPr lang="en-US" sz="2400" b="1" dirty="0">
              <a:latin typeface="Arial" panose="020B0604020202020204" pitchFamily="34" charset="0"/>
              <a:ea typeface="Calibri" panose="020F0502020204030204" pitchFamily="34" charset="0"/>
            </a:rPr>
            <a:t>STUDY AREA</a:t>
          </a:r>
        </a:p>
        <a:p>
          <a:r>
            <a:rPr lang="en-US" sz="2400" b="0" dirty="0"/>
            <a:t>Dowa District under 4 T/A</a:t>
          </a:r>
        </a:p>
      </dgm:t>
    </dgm:pt>
    <dgm:pt modelId="{E6D68ADC-AFD1-41F5-ABB3-44DF053A4E61}" type="parTrans" cxnId="{121D48AA-627F-433E-991B-050B891EFF82}">
      <dgm:prSet/>
      <dgm:spPr/>
      <dgm:t>
        <a:bodyPr/>
        <a:lstStyle/>
        <a:p>
          <a:endParaRPr lang="en-US"/>
        </a:p>
      </dgm:t>
    </dgm:pt>
    <dgm:pt modelId="{899EF45D-6036-45D1-BE84-C24AD50E396E}" type="sibTrans" cxnId="{121D48AA-627F-433E-991B-050B891EFF82}">
      <dgm:prSet/>
      <dgm:spPr/>
      <dgm:t>
        <a:bodyPr/>
        <a:lstStyle/>
        <a:p>
          <a:endParaRPr lang="en-US"/>
        </a:p>
      </dgm:t>
    </dgm:pt>
    <dgm:pt modelId="{046FB65C-46DD-4DBF-A8DB-BED9D794243A}">
      <dgm:prSet custT="1"/>
      <dgm:spPr/>
      <dgm:t>
        <a:bodyPr/>
        <a:lstStyle/>
        <a:p>
          <a:r>
            <a:rPr lang="en-US" sz="2400" b="1" dirty="0">
              <a:latin typeface="Arial" panose="020B0604020202020204" pitchFamily="34" charset="0"/>
              <a:ea typeface="Calibri" panose="020F0502020204030204" pitchFamily="34" charset="0"/>
            </a:rPr>
            <a:t>STUDY PARTICIPANTS</a:t>
          </a:r>
          <a:r>
            <a:rPr kumimoji="0" lang="en-US" altLang="en-MW" sz="1600" b="0" i="0" u="none" strike="noStrike" cap="none" normalizeH="0" baseline="0" dirty="0">
              <a:ln/>
              <a:effectLst/>
              <a:latin typeface="Arial" panose="020B0604020202020204" pitchFamily="34" charset="0"/>
            </a:rPr>
            <a:t>: participants were recruited from 4 T/As </a:t>
          </a:r>
          <a:endParaRPr lang="en-US" sz="1600" dirty="0"/>
        </a:p>
      </dgm:t>
    </dgm:pt>
    <dgm:pt modelId="{751F9D38-82B9-46C3-A528-8123FDE6F274}" type="parTrans" cxnId="{A9863A84-0AE1-4810-BCE1-E07902B788BC}">
      <dgm:prSet/>
      <dgm:spPr/>
      <dgm:t>
        <a:bodyPr/>
        <a:lstStyle/>
        <a:p>
          <a:endParaRPr lang="en-US"/>
        </a:p>
      </dgm:t>
    </dgm:pt>
    <dgm:pt modelId="{CA49FAA5-9C5F-41E0-9FA7-E812845BC5D2}" type="sibTrans" cxnId="{A9863A84-0AE1-4810-BCE1-E07902B788BC}">
      <dgm:prSet/>
      <dgm:spPr/>
      <dgm:t>
        <a:bodyPr/>
        <a:lstStyle/>
        <a:p>
          <a:endParaRPr lang="en-US"/>
        </a:p>
      </dgm:t>
    </dgm:pt>
    <dgm:pt modelId="{857B5A2B-E26F-4631-AF3E-F775D2DD4099}">
      <dgm:prSet custT="1"/>
      <dgm:spPr/>
      <dgm:t>
        <a:bodyPr/>
        <a:lstStyle/>
        <a:p>
          <a:r>
            <a:rPr lang="en-US" sz="2400" b="1" dirty="0">
              <a:latin typeface="Arial" panose="020B0604020202020204" pitchFamily="34" charset="0"/>
              <a:cs typeface="Arial" panose="020B0604020202020204" pitchFamily="34" charset="0"/>
            </a:rPr>
            <a:t>RESEARCH DESIGN</a:t>
          </a:r>
        </a:p>
        <a:p>
          <a:r>
            <a:rPr lang="en-US" sz="2400" b="0" dirty="0">
              <a:latin typeface="Arial" panose="020B0604020202020204" pitchFamily="34" charset="0"/>
              <a:cs typeface="Arial" panose="020B0604020202020204" pitchFamily="34" charset="0"/>
            </a:rPr>
            <a:t>Mixed Methods </a:t>
          </a:r>
          <a:endParaRPr lang="en-US" sz="2400" b="0" dirty="0"/>
        </a:p>
      </dgm:t>
    </dgm:pt>
    <dgm:pt modelId="{4B74E38E-93A6-4E82-A665-85F9CD8EEE90}" type="parTrans" cxnId="{BCAD0DE9-8BFE-43BA-B3E4-9E00D951C939}">
      <dgm:prSet/>
      <dgm:spPr/>
      <dgm:t>
        <a:bodyPr/>
        <a:lstStyle/>
        <a:p>
          <a:endParaRPr lang="en-US"/>
        </a:p>
      </dgm:t>
    </dgm:pt>
    <dgm:pt modelId="{B2A0C697-8863-4636-9B50-FE3AE4CD019A}" type="sibTrans" cxnId="{BCAD0DE9-8BFE-43BA-B3E4-9E00D951C939}">
      <dgm:prSet/>
      <dgm:spPr/>
      <dgm:t>
        <a:bodyPr/>
        <a:lstStyle/>
        <a:p>
          <a:endParaRPr lang="en-US"/>
        </a:p>
      </dgm:t>
    </dgm:pt>
    <dgm:pt modelId="{2EF793BF-DAE2-43B0-A7A1-4857567FF423}">
      <dgm:prSet custT="1"/>
      <dgm:spPr/>
      <dgm:t>
        <a:bodyPr/>
        <a:lstStyle/>
        <a:p>
          <a:r>
            <a:rPr lang="en-US" sz="2400" b="1" dirty="0">
              <a:latin typeface="Arial" panose="020B0604020202020204" pitchFamily="34" charset="0"/>
              <a:ea typeface="SimSun" panose="02010600030101010101" pitchFamily="2" charset="-122"/>
              <a:cs typeface="Arial" panose="020B0604020202020204" pitchFamily="34" charset="0"/>
            </a:rPr>
            <a:t>RESEARCH PHILOSOPHY</a:t>
          </a:r>
        </a:p>
        <a:p>
          <a:r>
            <a:rPr lang="en-ZA" sz="2400" dirty="0"/>
            <a:t>Pragmatic </a:t>
          </a:r>
          <a:endParaRPr lang="en-US" sz="2400" dirty="0"/>
        </a:p>
      </dgm:t>
    </dgm:pt>
    <dgm:pt modelId="{5D504B6A-0C20-4A2D-953E-2302759D0310}" type="parTrans" cxnId="{5E7896DC-37B7-4D7C-B01D-66ECF02E6D25}">
      <dgm:prSet/>
      <dgm:spPr/>
      <dgm:t>
        <a:bodyPr/>
        <a:lstStyle/>
        <a:p>
          <a:endParaRPr lang="en-US"/>
        </a:p>
      </dgm:t>
    </dgm:pt>
    <dgm:pt modelId="{65F99C65-C100-4CAC-8F35-E0DB9CE6DE2D}" type="sibTrans" cxnId="{5E7896DC-37B7-4D7C-B01D-66ECF02E6D25}">
      <dgm:prSet/>
      <dgm:spPr/>
      <dgm:t>
        <a:bodyPr/>
        <a:lstStyle/>
        <a:p>
          <a:endParaRPr lang="en-US"/>
        </a:p>
      </dgm:t>
    </dgm:pt>
    <dgm:pt modelId="{E7499D0B-6539-4CC2-9D38-8BA987E755D0}">
      <dgm:prSet custT="1"/>
      <dgm:spPr/>
      <dgm:t>
        <a:bodyPr/>
        <a:lstStyle/>
        <a:p>
          <a:pPr algn="ctr"/>
          <a:r>
            <a:rPr lang="en-US" sz="2400" b="1" dirty="0">
              <a:latin typeface="Arial" panose="020B0604020202020204" pitchFamily="34" charset="0"/>
              <a:ea typeface="Calibri" panose="020F0502020204030204" pitchFamily="34" charset="0"/>
            </a:rPr>
            <a:t>APPROACH TO THEORY DEVELOPMENT </a:t>
          </a:r>
          <a:r>
            <a:rPr lang="en-ZA" sz="2400" dirty="0"/>
            <a:t>Abduction</a:t>
          </a:r>
          <a:endParaRPr lang="en-US" sz="2400" dirty="0"/>
        </a:p>
      </dgm:t>
    </dgm:pt>
    <dgm:pt modelId="{9DFE6590-A078-4E8B-A498-B8EB8B0338A1}" type="parTrans" cxnId="{B29BA171-41E7-48BC-AF74-C0035023E7B4}">
      <dgm:prSet/>
      <dgm:spPr/>
      <dgm:t>
        <a:bodyPr/>
        <a:lstStyle/>
        <a:p>
          <a:endParaRPr lang="en-US"/>
        </a:p>
      </dgm:t>
    </dgm:pt>
    <dgm:pt modelId="{0889C2DC-F469-447D-A94F-026217D12A54}" type="sibTrans" cxnId="{B29BA171-41E7-48BC-AF74-C0035023E7B4}">
      <dgm:prSet/>
      <dgm:spPr/>
      <dgm:t>
        <a:bodyPr/>
        <a:lstStyle/>
        <a:p>
          <a:endParaRPr lang="en-US"/>
        </a:p>
      </dgm:t>
    </dgm:pt>
    <dgm:pt modelId="{330802CF-3612-4B8F-A75F-31CBFAC96892}">
      <dgm:prSet custT="1"/>
      <dgm:spPr/>
      <dgm:t>
        <a:bodyPr/>
        <a:lstStyle/>
        <a:p>
          <a:r>
            <a:rPr lang="en-US" sz="2400" b="1" dirty="0">
              <a:latin typeface="Arial" panose="020B0604020202020204" pitchFamily="34" charset="0"/>
              <a:ea typeface="Calibri" panose="020F0502020204030204" pitchFamily="34" charset="0"/>
            </a:rPr>
            <a:t>METHODOLOGICAL CHOICE- </a:t>
          </a:r>
          <a:r>
            <a:rPr lang="en-ZA" sz="2400" dirty="0"/>
            <a:t>Mixed-methods approach</a:t>
          </a:r>
          <a:endParaRPr lang="en-US" sz="2400" dirty="0"/>
        </a:p>
      </dgm:t>
    </dgm:pt>
    <dgm:pt modelId="{F1980AA8-6FF9-4B67-94F4-EBB144786C38}" type="parTrans" cxnId="{2B40A585-408E-4F1B-9E9E-2E5BAA03827D}">
      <dgm:prSet/>
      <dgm:spPr/>
      <dgm:t>
        <a:bodyPr/>
        <a:lstStyle/>
        <a:p>
          <a:endParaRPr lang="en-US"/>
        </a:p>
      </dgm:t>
    </dgm:pt>
    <dgm:pt modelId="{DB41C956-479F-4E2B-97A2-1585E58AD6E2}" type="sibTrans" cxnId="{2B40A585-408E-4F1B-9E9E-2E5BAA03827D}">
      <dgm:prSet/>
      <dgm:spPr/>
      <dgm:t>
        <a:bodyPr/>
        <a:lstStyle/>
        <a:p>
          <a:endParaRPr lang="en-US"/>
        </a:p>
      </dgm:t>
    </dgm:pt>
    <dgm:pt modelId="{80AA4384-884A-4D2A-B8F1-277AAE961475}">
      <dgm:prSet custT="1"/>
      <dgm:spPr/>
      <dgm:t>
        <a:bodyPr/>
        <a:lstStyle/>
        <a:p>
          <a:r>
            <a:rPr lang="en-US" sz="2400" b="1">
              <a:latin typeface="Arial" panose="020B0604020202020204" pitchFamily="34" charset="0"/>
              <a:ea typeface="Calibri" panose="020F0502020204030204" pitchFamily="34" charset="0"/>
            </a:rPr>
            <a:t>RESEARCH STRATEGY – </a:t>
          </a:r>
        </a:p>
        <a:p>
          <a:r>
            <a:rPr lang="en-ZA" sz="2400"/>
            <a:t>Mixed-Methods</a:t>
          </a:r>
          <a:endParaRPr lang="en-US" sz="2400" b="0" dirty="0"/>
        </a:p>
      </dgm:t>
    </dgm:pt>
    <dgm:pt modelId="{999A8BE5-7A27-4E13-BD10-7F47B46DD965}" type="parTrans" cxnId="{7C49E2A8-B270-4B03-9B2E-CA7A1AD37353}">
      <dgm:prSet/>
      <dgm:spPr/>
      <dgm:t>
        <a:bodyPr/>
        <a:lstStyle/>
        <a:p>
          <a:endParaRPr lang="en-US"/>
        </a:p>
      </dgm:t>
    </dgm:pt>
    <dgm:pt modelId="{2E733CF2-FCED-4C43-8146-785F449B2AFE}" type="sibTrans" cxnId="{7C49E2A8-B270-4B03-9B2E-CA7A1AD37353}">
      <dgm:prSet/>
      <dgm:spPr/>
      <dgm:t>
        <a:bodyPr/>
        <a:lstStyle/>
        <a:p>
          <a:endParaRPr lang="en-US"/>
        </a:p>
      </dgm:t>
    </dgm:pt>
    <dgm:pt modelId="{5B95022B-27EC-4814-91E8-BB34CC190E0B}">
      <dgm:prSet custT="1"/>
      <dgm:spPr/>
      <dgm:t>
        <a:bodyPr/>
        <a:lstStyle/>
        <a:p>
          <a:r>
            <a:rPr lang="en-US" sz="2400" b="1">
              <a:latin typeface="Arial" panose="020B0604020202020204" pitchFamily="34" charset="0"/>
              <a:ea typeface="Calibri" panose="020F0502020204030204" pitchFamily="34" charset="0"/>
            </a:rPr>
            <a:t>TIME HORIZON</a:t>
          </a:r>
          <a:r>
            <a:rPr lang="en-US" sz="3900" b="1">
              <a:latin typeface="Arial" panose="020B0604020202020204" pitchFamily="34" charset="0"/>
              <a:ea typeface="Calibri" panose="020F0502020204030204" pitchFamily="34" charset="0"/>
            </a:rPr>
            <a:t>-</a:t>
          </a:r>
        </a:p>
        <a:p>
          <a:r>
            <a:rPr lang="en-US" sz="2400">
              <a:latin typeface="Arial" panose="020B0604020202020204" pitchFamily="34" charset="0"/>
              <a:ea typeface="Calibri" panose="020F0502020204030204" pitchFamily="34" charset="0"/>
            </a:rPr>
            <a:t>Cross-sectional</a:t>
          </a:r>
          <a:r>
            <a:rPr lang="en-US" sz="2400" b="1">
              <a:latin typeface="Arial" panose="020B0604020202020204" pitchFamily="34" charset="0"/>
              <a:ea typeface="Calibri" panose="020F0502020204030204" pitchFamily="34" charset="0"/>
            </a:rPr>
            <a:t> </a:t>
          </a:r>
          <a:endParaRPr lang="en-US" sz="2400" b="1" dirty="0"/>
        </a:p>
      </dgm:t>
    </dgm:pt>
    <dgm:pt modelId="{D23971B1-160F-4E57-822B-3E68738C0FD8}" type="parTrans" cxnId="{5FB2DDE4-D0D8-46A3-8620-1B93E80C986E}">
      <dgm:prSet/>
      <dgm:spPr/>
      <dgm:t>
        <a:bodyPr/>
        <a:lstStyle/>
        <a:p>
          <a:endParaRPr lang="en-US"/>
        </a:p>
      </dgm:t>
    </dgm:pt>
    <dgm:pt modelId="{9B37BE8F-365E-4D66-BBB9-3281AF0FD063}" type="sibTrans" cxnId="{5FB2DDE4-D0D8-46A3-8620-1B93E80C986E}">
      <dgm:prSet/>
      <dgm:spPr/>
      <dgm:t>
        <a:bodyPr/>
        <a:lstStyle/>
        <a:p>
          <a:endParaRPr lang="en-US"/>
        </a:p>
      </dgm:t>
    </dgm:pt>
    <dgm:pt modelId="{5F7338FC-2D8D-4E89-BB39-0ED031D16269}" type="pres">
      <dgm:prSet presAssocID="{FCAC3127-16DC-40A7-8CFC-6171FAFA1212}" presName="diagram" presStyleCnt="0">
        <dgm:presLayoutVars>
          <dgm:dir/>
          <dgm:resizeHandles val="exact"/>
        </dgm:presLayoutVars>
      </dgm:prSet>
      <dgm:spPr/>
    </dgm:pt>
    <dgm:pt modelId="{91378B12-6969-4758-8733-4DE44FAA5F52}" type="pres">
      <dgm:prSet presAssocID="{89F96A8C-D7AB-4669-B789-4CBB809EE3AD}" presName="node" presStyleLbl="node1" presStyleIdx="0" presStyleCnt="8" custScaleX="149858" custScaleY="139249" custLinFactNeighborX="-13066" custLinFactNeighborY="2274">
        <dgm:presLayoutVars>
          <dgm:bulletEnabled val="1"/>
        </dgm:presLayoutVars>
      </dgm:prSet>
      <dgm:spPr/>
    </dgm:pt>
    <dgm:pt modelId="{84C2543D-A70D-42B4-9036-C1A895A39B19}" type="pres">
      <dgm:prSet presAssocID="{899EF45D-6036-45D1-BE84-C24AD50E396E}" presName="sibTrans" presStyleCnt="0"/>
      <dgm:spPr/>
    </dgm:pt>
    <dgm:pt modelId="{7FCE9083-F522-406B-9B2A-C98735981122}" type="pres">
      <dgm:prSet presAssocID="{046FB65C-46DD-4DBF-A8DB-BED9D794243A}" presName="node" presStyleLbl="node1" presStyleIdx="1" presStyleCnt="8" custScaleX="172562" custScaleY="139859">
        <dgm:presLayoutVars>
          <dgm:bulletEnabled val="1"/>
        </dgm:presLayoutVars>
      </dgm:prSet>
      <dgm:spPr/>
    </dgm:pt>
    <dgm:pt modelId="{45CE30BD-4D36-4954-88EE-7873C93206E4}" type="pres">
      <dgm:prSet presAssocID="{CA49FAA5-9C5F-41E0-9FA7-E812845BC5D2}" presName="sibTrans" presStyleCnt="0"/>
      <dgm:spPr/>
    </dgm:pt>
    <dgm:pt modelId="{1EAC943A-FADC-4269-AE2C-BA5FDB4FE5C6}" type="pres">
      <dgm:prSet presAssocID="{857B5A2B-E26F-4631-AF3E-F775D2DD4099}" presName="node" presStyleLbl="node1" presStyleIdx="2" presStyleCnt="8" custScaleX="140995" custScaleY="125584" custLinFactNeighborX="23883" custLinFactNeighborY="-2893">
        <dgm:presLayoutVars>
          <dgm:bulletEnabled val="1"/>
        </dgm:presLayoutVars>
      </dgm:prSet>
      <dgm:spPr/>
    </dgm:pt>
    <dgm:pt modelId="{A5E13E45-2B2E-4C7E-B5AE-9CB57BC9178B}" type="pres">
      <dgm:prSet presAssocID="{B2A0C697-8863-4636-9B50-FE3AE4CD019A}" presName="sibTrans" presStyleCnt="0"/>
      <dgm:spPr/>
    </dgm:pt>
    <dgm:pt modelId="{68D6FF59-493F-46AF-8422-47C7B7042B55}" type="pres">
      <dgm:prSet presAssocID="{2EF793BF-DAE2-43B0-A7A1-4857567FF423}" presName="node" presStyleLbl="node1" presStyleIdx="3" presStyleCnt="8" custScaleX="116491">
        <dgm:presLayoutVars>
          <dgm:bulletEnabled val="1"/>
        </dgm:presLayoutVars>
      </dgm:prSet>
      <dgm:spPr/>
    </dgm:pt>
    <dgm:pt modelId="{CD2F56A2-AE51-4DF4-B35A-5200C10FDEF7}" type="pres">
      <dgm:prSet presAssocID="{65F99C65-C100-4CAC-8F35-E0DB9CE6DE2D}" presName="sibTrans" presStyleCnt="0"/>
      <dgm:spPr/>
    </dgm:pt>
    <dgm:pt modelId="{CB5E3B4A-69F2-479C-B1D6-8E69B050276E}" type="pres">
      <dgm:prSet presAssocID="{E7499D0B-6539-4CC2-9D38-8BA987E755D0}" presName="node" presStyleLbl="node1" presStyleIdx="4" presStyleCnt="8" custScaleX="166249">
        <dgm:presLayoutVars>
          <dgm:bulletEnabled val="1"/>
        </dgm:presLayoutVars>
      </dgm:prSet>
      <dgm:spPr/>
    </dgm:pt>
    <dgm:pt modelId="{F243A089-3648-4E9A-9045-8E8DFF452A15}" type="pres">
      <dgm:prSet presAssocID="{0889C2DC-F469-447D-A94F-026217D12A54}" presName="sibTrans" presStyleCnt="0"/>
      <dgm:spPr/>
    </dgm:pt>
    <dgm:pt modelId="{26ADEA59-2ACA-4D72-91D5-5ACC827F10AF}" type="pres">
      <dgm:prSet presAssocID="{330802CF-3612-4B8F-A75F-31CBFAC96892}" presName="node" presStyleLbl="node1" presStyleIdx="5" presStyleCnt="8" custScaleX="138761">
        <dgm:presLayoutVars>
          <dgm:bulletEnabled val="1"/>
        </dgm:presLayoutVars>
      </dgm:prSet>
      <dgm:spPr/>
    </dgm:pt>
    <dgm:pt modelId="{B1567A82-3B66-4D43-86CC-C2E4E346FE71}" type="pres">
      <dgm:prSet presAssocID="{DB41C956-479F-4E2B-97A2-1585E58AD6E2}" presName="sibTrans" presStyleCnt="0"/>
      <dgm:spPr/>
    </dgm:pt>
    <dgm:pt modelId="{5536D181-19CC-4850-B493-4475D52AB731}" type="pres">
      <dgm:prSet presAssocID="{80AA4384-884A-4D2A-B8F1-277AAE961475}" presName="node" presStyleLbl="node1" presStyleIdx="6" presStyleCnt="8" custScaleX="138922">
        <dgm:presLayoutVars>
          <dgm:bulletEnabled val="1"/>
        </dgm:presLayoutVars>
      </dgm:prSet>
      <dgm:spPr/>
    </dgm:pt>
    <dgm:pt modelId="{770D14F0-9D9A-484A-AFE1-D5C7078CD5A1}" type="pres">
      <dgm:prSet presAssocID="{2E733CF2-FCED-4C43-8146-785F449B2AFE}" presName="sibTrans" presStyleCnt="0"/>
      <dgm:spPr/>
    </dgm:pt>
    <dgm:pt modelId="{76565F7C-A263-446D-B13C-0B307E650297}" type="pres">
      <dgm:prSet presAssocID="{5B95022B-27EC-4814-91E8-BB34CC190E0B}" presName="node" presStyleLbl="node1" presStyleIdx="7" presStyleCnt="8" custScaleX="170979">
        <dgm:presLayoutVars>
          <dgm:bulletEnabled val="1"/>
        </dgm:presLayoutVars>
      </dgm:prSet>
      <dgm:spPr/>
    </dgm:pt>
  </dgm:ptLst>
  <dgm:cxnLst>
    <dgm:cxn modelId="{2F16B507-F82E-45F2-B952-661674ED1FF8}" type="presOf" srcId="{2EF793BF-DAE2-43B0-A7A1-4857567FF423}" destId="{68D6FF59-493F-46AF-8422-47C7B7042B55}" srcOrd="0" destOrd="0" presId="urn:microsoft.com/office/officeart/2005/8/layout/default"/>
    <dgm:cxn modelId="{2CA26023-9B8E-4FE0-A091-B8726F39A93C}" type="presOf" srcId="{E7499D0B-6539-4CC2-9D38-8BA987E755D0}" destId="{CB5E3B4A-69F2-479C-B1D6-8E69B050276E}" srcOrd="0" destOrd="0" presId="urn:microsoft.com/office/officeart/2005/8/layout/default"/>
    <dgm:cxn modelId="{B837AF46-B52B-4483-B9DB-DE5977412F91}" type="presOf" srcId="{89F96A8C-D7AB-4669-B789-4CBB809EE3AD}" destId="{91378B12-6969-4758-8733-4DE44FAA5F52}" srcOrd="0" destOrd="0" presId="urn:microsoft.com/office/officeart/2005/8/layout/default"/>
    <dgm:cxn modelId="{B29BA171-41E7-48BC-AF74-C0035023E7B4}" srcId="{FCAC3127-16DC-40A7-8CFC-6171FAFA1212}" destId="{E7499D0B-6539-4CC2-9D38-8BA987E755D0}" srcOrd="4" destOrd="0" parTransId="{9DFE6590-A078-4E8B-A498-B8EB8B0338A1}" sibTransId="{0889C2DC-F469-447D-A94F-026217D12A54}"/>
    <dgm:cxn modelId="{C9E1C973-1026-4ADB-954B-A9B9E6D588B6}" type="presOf" srcId="{330802CF-3612-4B8F-A75F-31CBFAC96892}" destId="{26ADEA59-2ACA-4D72-91D5-5ACC827F10AF}" srcOrd="0" destOrd="0" presId="urn:microsoft.com/office/officeart/2005/8/layout/default"/>
    <dgm:cxn modelId="{B68D4E76-68B8-4758-9A42-E44C654DAC8B}" type="presOf" srcId="{FCAC3127-16DC-40A7-8CFC-6171FAFA1212}" destId="{5F7338FC-2D8D-4E89-BB39-0ED031D16269}" srcOrd="0" destOrd="0" presId="urn:microsoft.com/office/officeart/2005/8/layout/default"/>
    <dgm:cxn modelId="{A02AB57F-3F8C-4C1C-95C9-F7463A6AD5C6}" type="presOf" srcId="{80AA4384-884A-4D2A-B8F1-277AAE961475}" destId="{5536D181-19CC-4850-B493-4475D52AB731}" srcOrd="0" destOrd="0" presId="urn:microsoft.com/office/officeart/2005/8/layout/default"/>
    <dgm:cxn modelId="{A9863A84-0AE1-4810-BCE1-E07902B788BC}" srcId="{FCAC3127-16DC-40A7-8CFC-6171FAFA1212}" destId="{046FB65C-46DD-4DBF-A8DB-BED9D794243A}" srcOrd="1" destOrd="0" parTransId="{751F9D38-82B9-46C3-A528-8123FDE6F274}" sibTransId="{CA49FAA5-9C5F-41E0-9FA7-E812845BC5D2}"/>
    <dgm:cxn modelId="{B8D19685-FFDD-4861-9683-E250DF080E52}" type="presOf" srcId="{046FB65C-46DD-4DBF-A8DB-BED9D794243A}" destId="{7FCE9083-F522-406B-9B2A-C98735981122}" srcOrd="0" destOrd="0" presId="urn:microsoft.com/office/officeart/2005/8/layout/default"/>
    <dgm:cxn modelId="{2B40A585-408E-4F1B-9E9E-2E5BAA03827D}" srcId="{FCAC3127-16DC-40A7-8CFC-6171FAFA1212}" destId="{330802CF-3612-4B8F-A75F-31CBFAC96892}" srcOrd="5" destOrd="0" parTransId="{F1980AA8-6FF9-4B67-94F4-EBB144786C38}" sibTransId="{DB41C956-479F-4E2B-97A2-1585E58AD6E2}"/>
    <dgm:cxn modelId="{7C49E2A8-B270-4B03-9B2E-CA7A1AD37353}" srcId="{FCAC3127-16DC-40A7-8CFC-6171FAFA1212}" destId="{80AA4384-884A-4D2A-B8F1-277AAE961475}" srcOrd="6" destOrd="0" parTransId="{999A8BE5-7A27-4E13-BD10-7F47B46DD965}" sibTransId="{2E733CF2-FCED-4C43-8146-785F449B2AFE}"/>
    <dgm:cxn modelId="{121D48AA-627F-433E-991B-050B891EFF82}" srcId="{FCAC3127-16DC-40A7-8CFC-6171FAFA1212}" destId="{89F96A8C-D7AB-4669-B789-4CBB809EE3AD}" srcOrd="0" destOrd="0" parTransId="{E6D68ADC-AFD1-41F5-ABB3-44DF053A4E61}" sibTransId="{899EF45D-6036-45D1-BE84-C24AD50E396E}"/>
    <dgm:cxn modelId="{0ACFB3D6-B84B-4495-B1BB-55B75E847765}" type="presOf" srcId="{5B95022B-27EC-4814-91E8-BB34CC190E0B}" destId="{76565F7C-A263-446D-B13C-0B307E650297}" srcOrd="0" destOrd="0" presId="urn:microsoft.com/office/officeart/2005/8/layout/default"/>
    <dgm:cxn modelId="{5E7896DC-37B7-4D7C-B01D-66ECF02E6D25}" srcId="{FCAC3127-16DC-40A7-8CFC-6171FAFA1212}" destId="{2EF793BF-DAE2-43B0-A7A1-4857567FF423}" srcOrd="3" destOrd="0" parTransId="{5D504B6A-0C20-4A2D-953E-2302759D0310}" sibTransId="{65F99C65-C100-4CAC-8F35-E0DB9CE6DE2D}"/>
    <dgm:cxn modelId="{5FB2DDE4-D0D8-46A3-8620-1B93E80C986E}" srcId="{FCAC3127-16DC-40A7-8CFC-6171FAFA1212}" destId="{5B95022B-27EC-4814-91E8-BB34CC190E0B}" srcOrd="7" destOrd="0" parTransId="{D23971B1-160F-4E57-822B-3E68738C0FD8}" sibTransId="{9B37BE8F-365E-4D66-BBB9-3281AF0FD063}"/>
    <dgm:cxn modelId="{BCAD0DE9-8BFE-43BA-B3E4-9E00D951C939}" srcId="{FCAC3127-16DC-40A7-8CFC-6171FAFA1212}" destId="{857B5A2B-E26F-4631-AF3E-F775D2DD4099}" srcOrd="2" destOrd="0" parTransId="{4B74E38E-93A6-4E82-A665-85F9CD8EEE90}" sibTransId="{B2A0C697-8863-4636-9B50-FE3AE4CD019A}"/>
    <dgm:cxn modelId="{0BBA7FF3-EAC0-41E5-A2EF-9F871E82E0FD}" type="presOf" srcId="{857B5A2B-E26F-4631-AF3E-F775D2DD4099}" destId="{1EAC943A-FADC-4269-AE2C-BA5FDB4FE5C6}" srcOrd="0" destOrd="0" presId="urn:microsoft.com/office/officeart/2005/8/layout/default"/>
    <dgm:cxn modelId="{3F8A5455-4D80-4489-BF09-6565606727B6}" type="presParOf" srcId="{5F7338FC-2D8D-4E89-BB39-0ED031D16269}" destId="{91378B12-6969-4758-8733-4DE44FAA5F52}" srcOrd="0" destOrd="0" presId="urn:microsoft.com/office/officeart/2005/8/layout/default"/>
    <dgm:cxn modelId="{5E06F2EE-3EE6-4180-90CD-46986E27864F}" type="presParOf" srcId="{5F7338FC-2D8D-4E89-BB39-0ED031D16269}" destId="{84C2543D-A70D-42B4-9036-C1A895A39B19}" srcOrd="1" destOrd="0" presId="urn:microsoft.com/office/officeart/2005/8/layout/default"/>
    <dgm:cxn modelId="{F3DD8D69-34B8-4664-BF6E-DA43FFCD62F5}" type="presParOf" srcId="{5F7338FC-2D8D-4E89-BB39-0ED031D16269}" destId="{7FCE9083-F522-406B-9B2A-C98735981122}" srcOrd="2" destOrd="0" presId="urn:microsoft.com/office/officeart/2005/8/layout/default"/>
    <dgm:cxn modelId="{5493EAEC-508D-45BD-A2FF-EA7C30CDFAF3}" type="presParOf" srcId="{5F7338FC-2D8D-4E89-BB39-0ED031D16269}" destId="{45CE30BD-4D36-4954-88EE-7873C93206E4}" srcOrd="3" destOrd="0" presId="urn:microsoft.com/office/officeart/2005/8/layout/default"/>
    <dgm:cxn modelId="{6EDB4535-F367-4463-BD6D-269B8E876089}" type="presParOf" srcId="{5F7338FC-2D8D-4E89-BB39-0ED031D16269}" destId="{1EAC943A-FADC-4269-AE2C-BA5FDB4FE5C6}" srcOrd="4" destOrd="0" presId="urn:microsoft.com/office/officeart/2005/8/layout/default"/>
    <dgm:cxn modelId="{755778A3-A005-4EBF-A392-CEDEBC756535}" type="presParOf" srcId="{5F7338FC-2D8D-4E89-BB39-0ED031D16269}" destId="{A5E13E45-2B2E-4C7E-B5AE-9CB57BC9178B}" srcOrd="5" destOrd="0" presId="urn:microsoft.com/office/officeart/2005/8/layout/default"/>
    <dgm:cxn modelId="{D0459125-6B77-4B1C-A60A-59BD525EB912}" type="presParOf" srcId="{5F7338FC-2D8D-4E89-BB39-0ED031D16269}" destId="{68D6FF59-493F-46AF-8422-47C7B7042B55}" srcOrd="6" destOrd="0" presId="urn:microsoft.com/office/officeart/2005/8/layout/default"/>
    <dgm:cxn modelId="{DB2F0521-F34B-4A9A-A59C-7F02F8F40394}" type="presParOf" srcId="{5F7338FC-2D8D-4E89-BB39-0ED031D16269}" destId="{CD2F56A2-AE51-4DF4-B35A-5200C10FDEF7}" srcOrd="7" destOrd="0" presId="urn:microsoft.com/office/officeart/2005/8/layout/default"/>
    <dgm:cxn modelId="{2B1DAD8A-9622-4CC0-8367-741122D0E98F}" type="presParOf" srcId="{5F7338FC-2D8D-4E89-BB39-0ED031D16269}" destId="{CB5E3B4A-69F2-479C-B1D6-8E69B050276E}" srcOrd="8" destOrd="0" presId="urn:microsoft.com/office/officeart/2005/8/layout/default"/>
    <dgm:cxn modelId="{C0204D33-D53B-4618-98BF-271B78FF0C0A}" type="presParOf" srcId="{5F7338FC-2D8D-4E89-BB39-0ED031D16269}" destId="{F243A089-3648-4E9A-9045-8E8DFF452A15}" srcOrd="9" destOrd="0" presId="urn:microsoft.com/office/officeart/2005/8/layout/default"/>
    <dgm:cxn modelId="{A32640E3-FBA5-42C0-9495-4AB291E838CE}" type="presParOf" srcId="{5F7338FC-2D8D-4E89-BB39-0ED031D16269}" destId="{26ADEA59-2ACA-4D72-91D5-5ACC827F10AF}" srcOrd="10" destOrd="0" presId="urn:microsoft.com/office/officeart/2005/8/layout/default"/>
    <dgm:cxn modelId="{8ED94BCD-0B53-40D3-BD8D-6EA6FCF80F27}" type="presParOf" srcId="{5F7338FC-2D8D-4E89-BB39-0ED031D16269}" destId="{B1567A82-3B66-4D43-86CC-C2E4E346FE71}" srcOrd="11" destOrd="0" presId="urn:microsoft.com/office/officeart/2005/8/layout/default"/>
    <dgm:cxn modelId="{8EA7FBAC-6EDC-43C3-AB11-56D4A8EF1F32}" type="presParOf" srcId="{5F7338FC-2D8D-4E89-BB39-0ED031D16269}" destId="{5536D181-19CC-4850-B493-4475D52AB731}" srcOrd="12" destOrd="0" presId="urn:microsoft.com/office/officeart/2005/8/layout/default"/>
    <dgm:cxn modelId="{684F920B-0440-4A87-8BD3-0958D4E9AF81}" type="presParOf" srcId="{5F7338FC-2D8D-4E89-BB39-0ED031D16269}" destId="{770D14F0-9D9A-484A-AFE1-D5C7078CD5A1}" srcOrd="13" destOrd="0" presId="urn:microsoft.com/office/officeart/2005/8/layout/default"/>
    <dgm:cxn modelId="{DFB58D20-94E2-4B8D-9740-CAF7AC0E1D0F}" type="presParOf" srcId="{5F7338FC-2D8D-4E89-BB39-0ED031D16269}" destId="{76565F7C-A263-446D-B13C-0B307E650297}"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AC3127-16DC-40A7-8CFC-6171FAFA1212}" type="doc">
      <dgm:prSet loTypeId="urn:microsoft.com/office/officeart/2005/8/layout/default" loCatId="list" qsTypeId="urn:microsoft.com/office/officeart/2005/8/quickstyle/3d4" qsCatId="3D" csTypeId="urn:microsoft.com/office/officeart/2005/8/colors/accent6_2" csCatId="accent6" phldr="1"/>
      <dgm:spPr/>
      <dgm:t>
        <a:bodyPr/>
        <a:lstStyle/>
        <a:p>
          <a:endParaRPr lang="en-US"/>
        </a:p>
      </dgm:t>
    </dgm:pt>
    <dgm:pt modelId="{2B6C3E11-4895-4EEC-A755-B6307598C0E0}">
      <dgm:prSet custT="1"/>
      <dgm:spPr/>
      <dgm:t>
        <a:bodyPr/>
        <a:lstStyle/>
        <a:p>
          <a:r>
            <a:rPr lang="en-US" sz="2400" b="1" dirty="0">
              <a:latin typeface="Arial" panose="020B0604020202020204" pitchFamily="34" charset="0"/>
              <a:cs typeface="Arial" panose="020B0604020202020204" pitchFamily="34" charset="0"/>
            </a:rPr>
            <a:t>STUDY POPULATION </a:t>
          </a:r>
          <a:r>
            <a:rPr lang="en-US" sz="1200" b="0" dirty="0">
              <a:latin typeface="Arial" panose="020B0604020202020204" pitchFamily="34" charset="0"/>
              <a:cs typeface="Arial" panose="020B0604020202020204" pitchFamily="34" charset="0"/>
            </a:rPr>
            <a:t>-</a:t>
          </a:r>
          <a:r>
            <a:rPr lang="en-US" sz="1800" dirty="0">
              <a:latin typeface="Arial" panose="020B0604020202020204" pitchFamily="34" charset="0"/>
              <a:ea typeface="SimSun" panose="02010600030101010101" pitchFamily="2" charset="-122"/>
              <a:cs typeface="Arial" panose="020B0604020202020204" pitchFamily="34" charset="0"/>
            </a:rPr>
            <a:t>projected population of 2000 and 4 T/A in Dowa District </a:t>
          </a:r>
          <a:endParaRPr lang="en-US" sz="1200" b="0" dirty="0">
            <a:latin typeface="Arial" panose="020B0604020202020204" pitchFamily="34" charset="0"/>
            <a:cs typeface="Arial" panose="020B0604020202020204" pitchFamily="34" charset="0"/>
          </a:endParaRPr>
        </a:p>
      </dgm:t>
    </dgm:pt>
    <dgm:pt modelId="{C08FB39F-8650-4DDA-A86C-1813191D56D8}" type="parTrans" cxnId="{CD5CBCF1-B3D5-4B85-A370-FEC8839A30B6}">
      <dgm:prSet/>
      <dgm:spPr/>
      <dgm:t>
        <a:bodyPr/>
        <a:lstStyle/>
        <a:p>
          <a:endParaRPr lang="en-US"/>
        </a:p>
      </dgm:t>
    </dgm:pt>
    <dgm:pt modelId="{A7D8BFB6-3D16-450E-9546-08F02F527AF0}" type="sibTrans" cxnId="{CD5CBCF1-B3D5-4B85-A370-FEC8839A30B6}">
      <dgm:prSet/>
      <dgm:spPr/>
      <dgm:t>
        <a:bodyPr/>
        <a:lstStyle/>
        <a:p>
          <a:endParaRPr lang="en-US"/>
        </a:p>
      </dgm:t>
    </dgm:pt>
    <dgm:pt modelId="{CD638D91-63F4-40D9-8029-0BD716D8A6FB}">
      <dgm:prSet custT="1"/>
      <dgm:spPr/>
      <dgm:t>
        <a:bodyPr/>
        <a:lstStyle/>
        <a:p>
          <a:r>
            <a:rPr lang="en-US" sz="2400" b="1" dirty="0">
              <a:latin typeface="Arial" panose="020B0604020202020204" pitchFamily="34" charset="0"/>
              <a:ea typeface="Calibri" panose="020F0502020204030204" pitchFamily="34" charset="0"/>
              <a:cs typeface="Arial" panose="020B0604020202020204" pitchFamily="34" charset="0"/>
            </a:rPr>
            <a:t>SAMPLING TECHNIQUE  </a:t>
          </a:r>
          <a:r>
            <a:rPr lang="en-US" sz="1600" b="1" dirty="0">
              <a:latin typeface="Arial" panose="020B0604020202020204" pitchFamily="34" charset="0"/>
              <a:ea typeface="Calibri" panose="020F0502020204030204" pitchFamily="34" charset="0"/>
              <a:cs typeface="Arial" panose="020B0604020202020204" pitchFamily="34" charset="0"/>
            </a:rPr>
            <a:t>-</a:t>
          </a:r>
          <a:r>
            <a:rPr lang="en-US" sz="1600" dirty="0"/>
            <a:t>Simple random sampling</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b="1" dirty="0">
              <a:latin typeface="Arial" panose="020B0604020202020204" pitchFamily="34" charset="0"/>
              <a:ea typeface="Calibri" panose="020F0502020204030204" pitchFamily="34" charset="0"/>
              <a:cs typeface="Arial" panose="020B0604020202020204" pitchFamily="34" charset="0"/>
            </a:rPr>
            <a:t> </a:t>
          </a:r>
          <a:endParaRPr lang="en-US" sz="1600" dirty="0"/>
        </a:p>
      </dgm:t>
    </dgm:pt>
    <dgm:pt modelId="{53797CA9-F0E0-408D-8C82-3B717C7FBCCE}" type="parTrans" cxnId="{40E4BAE4-C882-49CE-803A-C1285A436A1E}">
      <dgm:prSet/>
      <dgm:spPr/>
      <dgm:t>
        <a:bodyPr/>
        <a:lstStyle/>
        <a:p>
          <a:endParaRPr lang="en-US"/>
        </a:p>
      </dgm:t>
    </dgm:pt>
    <dgm:pt modelId="{92F52CF2-4939-41CC-9750-69A4DF90052E}" type="sibTrans" cxnId="{40E4BAE4-C882-49CE-803A-C1285A436A1E}">
      <dgm:prSet/>
      <dgm:spPr/>
      <dgm:t>
        <a:bodyPr/>
        <a:lstStyle/>
        <a:p>
          <a:endParaRPr lang="en-US"/>
        </a:p>
      </dgm:t>
    </dgm:pt>
    <dgm:pt modelId="{E39BB54D-8455-4F6D-8D1D-F8930F4FDF3A}">
      <dgm:prSet custT="1"/>
      <dgm:spPr/>
      <dgm:t>
        <a:bodyPr/>
        <a:lstStyle/>
        <a:p>
          <a:r>
            <a:rPr lang="en-US" sz="2400" b="1" dirty="0">
              <a:latin typeface="Arial" panose="020B0604020202020204" pitchFamily="34" charset="0"/>
              <a:ea typeface="Calibri" panose="020F0502020204030204" pitchFamily="34" charset="0"/>
              <a:cs typeface="Arial" panose="020B0604020202020204" pitchFamily="34" charset="0"/>
            </a:rPr>
            <a:t>DATA COLLECTION METHODS AND </a:t>
          </a:r>
        </a:p>
        <a:p>
          <a:r>
            <a:rPr lang="en-US" sz="2400" dirty="0">
              <a:latin typeface="Arial" panose="020B0604020202020204" pitchFamily="34" charset="0"/>
              <a:cs typeface="Arial" panose="020B0604020202020204" pitchFamily="34" charset="0"/>
            </a:rPr>
            <a:t>Mixed-methods approach: Quantitative (survey) and qualitative (open ended question ) </a:t>
          </a:r>
          <a:endParaRPr lang="en-US" sz="2400" dirty="0"/>
        </a:p>
      </dgm:t>
    </dgm:pt>
    <dgm:pt modelId="{6A3BD592-0916-4012-BE01-F2D0D6EAF41D}" type="parTrans" cxnId="{E1476575-885E-4628-B00F-73A682902071}">
      <dgm:prSet/>
      <dgm:spPr/>
      <dgm:t>
        <a:bodyPr/>
        <a:lstStyle/>
        <a:p>
          <a:endParaRPr lang="en-US"/>
        </a:p>
      </dgm:t>
    </dgm:pt>
    <dgm:pt modelId="{8815C906-4867-4DAB-83EC-49C8965A5A10}" type="sibTrans" cxnId="{E1476575-885E-4628-B00F-73A682902071}">
      <dgm:prSet/>
      <dgm:spPr/>
      <dgm:t>
        <a:bodyPr/>
        <a:lstStyle/>
        <a:p>
          <a:endParaRPr lang="en-US"/>
        </a:p>
      </dgm:t>
    </dgm:pt>
    <dgm:pt modelId="{23FD28BE-CD47-4387-A0D7-8CEEC707F585}">
      <dgm:prSet/>
      <dgm:spPr/>
      <dgm:t>
        <a:bodyPr/>
        <a:lstStyle/>
        <a:p>
          <a:r>
            <a:rPr lang="en-US" b="1" dirty="0">
              <a:latin typeface="Arial" panose="020B0604020202020204" pitchFamily="34" charset="0"/>
              <a:ea typeface="Calibri" panose="020F0502020204030204" pitchFamily="34" charset="0"/>
              <a:cs typeface="Arial" panose="020B0604020202020204" pitchFamily="34" charset="0"/>
            </a:rPr>
            <a:t>DATA ANALYSIS  </a:t>
          </a:r>
          <a:br>
            <a:rPr lang="en-US" b="1" dirty="0">
              <a:latin typeface="Arial" panose="020B0604020202020204" pitchFamily="34" charset="0"/>
              <a:ea typeface="Calibri" panose="020F0502020204030204" pitchFamily="34" charset="0"/>
              <a:cs typeface="Arial" panose="020B0604020202020204" pitchFamily="34" charset="0"/>
            </a:rPr>
          </a:br>
          <a:r>
            <a:rPr lang="en-US" b="0" dirty="0">
              <a:latin typeface="Arial" panose="020B0604020202020204" pitchFamily="34" charset="0"/>
              <a:ea typeface="Calibri" panose="020F0502020204030204" pitchFamily="34" charset="0"/>
              <a:cs typeface="Arial" panose="020B0604020202020204" pitchFamily="34" charset="0"/>
            </a:rPr>
            <a:t>descriptive, inferential, regression and Thematic analysis for qualitative     </a:t>
          </a:r>
          <a:endParaRPr lang="en-US" b="0" dirty="0"/>
        </a:p>
      </dgm:t>
    </dgm:pt>
    <dgm:pt modelId="{27C86C1D-7B2A-4A82-9453-5F554B9D9C9C}" type="parTrans" cxnId="{A744D678-9983-41A6-875F-4440DE7B159E}">
      <dgm:prSet/>
      <dgm:spPr/>
      <dgm:t>
        <a:bodyPr/>
        <a:lstStyle/>
        <a:p>
          <a:endParaRPr lang="en-US"/>
        </a:p>
      </dgm:t>
    </dgm:pt>
    <dgm:pt modelId="{882E0AE5-E622-47EB-B619-EADFB1217E2B}" type="sibTrans" cxnId="{A744D678-9983-41A6-875F-4440DE7B159E}">
      <dgm:prSet/>
      <dgm:spPr/>
      <dgm:t>
        <a:bodyPr/>
        <a:lstStyle/>
        <a:p>
          <a:endParaRPr lang="en-US"/>
        </a:p>
      </dgm:t>
    </dgm:pt>
    <dgm:pt modelId="{C8ED990F-FC9B-4DA5-9901-0F0CE308D291}">
      <dgm:prSet custT="1"/>
      <dgm:spPr/>
      <dgm:t>
        <a:bodyPr/>
        <a:lstStyle/>
        <a:p>
          <a:r>
            <a:rPr lang="en-US" sz="2400" b="1" dirty="0">
              <a:latin typeface="Arial" panose="020B0604020202020204" pitchFamily="34" charset="0"/>
              <a:ea typeface="Calibri" panose="020F0502020204030204" pitchFamily="34" charset="0"/>
              <a:cs typeface="Arial" panose="020B0604020202020204" pitchFamily="34" charset="0"/>
            </a:rPr>
            <a:t>RELIABILITY AND VALIDITY</a:t>
          </a:r>
          <a:r>
            <a:rPr lang="en-US" sz="2000" b="1" dirty="0">
              <a:latin typeface="Arial" panose="020B0604020202020204" pitchFamily="34" charset="0"/>
              <a:ea typeface="Calibri" panose="020F0502020204030204" pitchFamily="34" charset="0"/>
              <a:cs typeface="Arial" panose="020B0604020202020204" pitchFamily="34" charset="0"/>
            </a:rPr>
            <a:t>-</a:t>
          </a:r>
          <a:r>
            <a:rPr lang="en-US" sz="2000" dirty="0">
              <a:latin typeface="Arial" panose="020B0604020202020204" pitchFamily="34" charset="0"/>
              <a:ea typeface="Calibri" panose="020F0502020204030204" pitchFamily="34" charset="0"/>
            </a:rPr>
            <a:t>pre-test the questions to 5 people </a:t>
          </a:r>
          <a:r>
            <a:rPr lang="en-US" sz="2000" b="1" dirty="0">
              <a:latin typeface="Arial" panose="020B0604020202020204" pitchFamily="34" charset="0"/>
              <a:ea typeface="Calibri" panose="020F0502020204030204" pitchFamily="34" charset="0"/>
              <a:cs typeface="Arial" panose="020B0604020202020204" pitchFamily="34" charset="0"/>
            </a:rPr>
            <a:t> </a:t>
          </a:r>
          <a:endParaRPr lang="en-US" sz="2000" dirty="0"/>
        </a:p>
      </dgm:t>
    </dgm:pt>
    <dgm:pt modelId="{B842CEA2-15E7-47E0-B5B1-BCE3AC0948CC}" type="parTrans" cxnId="{97F2D938-97B4-4475-B886-483BF0DBD97C}">
      <dgm:prSet/>
      <dgm:spPr/>
      <dgm:t>
        <a:bodyPr/>
        <a:lstStyle/>
        <a:p>
          <a:endParaRPr lang="en-US"/>
        </a:p>
      </dgm:t>
    </dgm:pt>
    <dgm:pt modelId="{2B55DD5C-F847-4A7D-996A-7B8BC02010EC}" type="sibTrans" cxnId="{97F2D938-97B4-4475-B886-483BF0DBD97C}">
      <dgm:prSet/>
      <dgm:spPr/>
      <dgm:t>
        <a:bodyPr/>
        <a:lstStyle/>
        <a:p>
          <a:endParaRPr lang="en-US"/>
        </a:p>
      </dgm:t>
    </dgm:pt>
    <dgm:pt modelId="{4FF44BA2-B900-4077-BF1F-10A1CF84DF75}">
      <dgm:prSet custT="1"/>
      <dgm:spPr/>
      <dgm:t>
        <a:bodyPr/>
        <a:lstStyle/>
        <a:p>
          <a:r>
            <a:rPr lang="en-US" sz="2400" b="1" dirty="0">
              <a:latin typeface="Arial" panose="020B0604020202020204" pitchFamily="34" charset="0"/>
              <a:ea typeface="Calibri" panose="020F0502020204030204" pitchFamily="34" charset="0"/>
            </a:rPr>
            <a:t>ETHICAL CONSIDERATIONS-</a:t>
          </a:r>
          <a:r>
            <a:rPr lang="en-US" sz="2400" dirty="0">
              <a:latin typeface="Arial" panose="020B0604020202020204" pitchFamily="34" charset="0"/>
              <a:ea typeface="Calibri" panose="020F0502020204030204" pitchFamily="34" charset="0"/>
            </a:rPr>
            <a:t>Anonymity and confidentiality and all standers were followed </a:t>
          </a:r>
          <a:r>
            <a:rPr lang="en-US" sz="2400" b="1" dirty="0">
              <a:latin typeface="Arial" panose="020B0604020202020204" pitchFamily="34" charset="0"/>
              <a:ea typeface="Calibri" panose="020F0502020204030204" pitchFamily="34" charset="0"/>
            </a:rPr>
            <a:t> </a:t>
          </a:r>
          <a:endParaRPr lang="en-US" sz="2400" dirty="0"/>
        </a:p>
      </dgm:t>
    </dgm:pt>
    <dgm:pt modelId="{5E49AFEB-4D3F-4D25-996E-ACC41ECED163}" type="parTrans" cxnId="{86F2B089-70E1-492D-BEBC-FC0F4FBA3530}">
      <dgm:prSet/>
      <dgm:spPr/>
      <dgm:t>
        <a:bodyPr/>
        <a:lstStyle/>
        <a:p>
          <a:endParaRPr lang="en-US"/>
        </a:p>
      </dgm:t>
    </dgm:pt>
    <dgm:pt modelId="{E10D9216-D9BB-4A57-B8CD-7FDBE36790DD}" type="sibTrans" cxnId="{86F2B089-70E1-492D-BEBC-FC0F4FBA3530}">
      <dgm:prSet/>
      <dgm:spPr/>
      <dgm:t>
        <a:bodyPr/>
        <a:lstStyle/>
        <a:p>
          <a:endParaRPr lang="en-US"/>
        </a:p>
      </dgm:t>
    </dgm:pt>
    <dgm:pt modelId="{E9C531D8-91AB-4BED-8A65-76A9CAA983C6}">
      <dgm:prSet custT="1"/>
      <dgm:spPr/>
      <dgm:t>
        <a:bodyPr/>
        <a:lstStyle/>
        <a:p>
          <a:r>
            <a:rPr lang="en-US" sz="2400" b="1" dirty="0">
              <a:latin typeface="Arial" panose="020B0604020202020204" pitchFamily="34" charset="0"/>
              <a:ea typeface="Calibri" panose="020F0502020204030204" pitchFamily="34" charset="0"/>
            </a:rPr>
            <a:t>STUDY LIMITATIONS </a:t>
          </a:r>
          <a:r>
            <a:rPr lang="en-US" sz="1400" b="1" dirty="0">
              <a:latin typeface="Arial" panose="020B0604020202020204" pitchFamily="34" charset="0"/>
              <a:ea typeface="Calibri" panose="020F0502020204030204" pitchFamily="34" charset="0"/>
            </a:rPr>
            <a:t>–</a:t>
          </a:r>
          <a:r>
            <a:rPr lang="en-US" sz="2000" b="0" dirty="0">
              <a:latin typeface="Arial" panose="020B0604020202020204" pitchFamily="34" charset="0"/>
              <a:ea typeface="Calibri" panose="020F0502020204030204" pitchFamily="34" charset="0"/>
            </a:rPr>
            <a:t>Non-a</a:t>
          </a:r>
          <a:r>
            <a:rPr lang="en-US" sz="2000" b="0" dirty="0">
              <a:latin typeface="Arial" panose="020B0604020202020204" pitchFamily="34" charset="0"/>
            </a:rPr>
            <a:t>vailability and unwillingness to share information by study participants  </a:t>
          </a:r>
        </a:p>
        <a:p>
          <a:endParaRPr lang="en-US" sz="2400" dirty="0"/>
        </a:p>
      </dgm:t>
    </dgm:pt>
    <dgm:pt modelId="{4320B47A-BF6F-4709-AB0D-D32AA3C86A1E}" type="parTrans" cxnId="{4CC6203A-EE22-4C5B-8C5E-FE9E11E6EA83}">
      <dgm:prSet/>
      <dgm:spPr/>
      <dgm:t>
        <a:bodyPr/>
        <a:lstStyle/>
        <a:p>
          <a:endParaRPr lang="en-US"/>
        </a:p>
      </dgm:t>
    </dgm:pt>
    <dgm:pt modelId="{E890C7C4-E645-4488-9884-A6C78527A1AF}" type="sibTrans" cxnId="{4CC6203A-EE22-4C5B-8C5E-FE9E11E6EA83}">
      <dgm:prSet/>
      <dgm:spPr/>
      <dgm:t>
        <a:bodyPr/>
        <a:lstStyle/>
        <a:p>
          <a:endParaRPr lang="en-US"/>
        </a:p>
      </dgm:t>
    </dgm:pt>
    <dgm:pt modelId="{3A3DD02D-F2CE-4C69-BD8A-105FE65CE6EE}">
      <dgm:prSet custT="1"/>
      <dgm:spPr/>
      <dgm:t>
        <a:bodyPr/>
        <a:lstStyle/>
        <a:p>
          <a:r>
            <a:rPr lang="en-US" sz="2400" b="1" dirty="0">
              <a:latin typeface="Arial" panose="020B0604020202020204" pitchFamily="34" charset="0"/>
              <a:ea typeface="Calibri" panose="020F0502020204030204" pitchFamily="34" charset="0"/>
              <a:cs typeface="Arial" panose="020B0604020202020204" pitchFamily="34" charset="0"/>
            </a:rPr>
            <a:t>SAMPLING SIZE- 346</a:t>
          </a:r>
          <a:br>
            <a:rPr lang="en-US" sz="2400" b="1" dirty="0">
              <a:latin typeface="Arial" panose="020B0604020202020204" pitchFamily="34" charset="0"/>
              <a:ea typeface="Calibri" panose="020F0502020204030204" pitchFamily="34" charset="0"/>
              <a:cs typeface="Arial" panose="020B0604020202020204" pitchFamily="34" charset="0"/>
            </a:rPr>
          </a:br>
          <a:r>
            <a:rPr lang="en-US" sz="2000" b="0" dirty="0">
              <a:latin typeface="Arial" panose="020B0604020202020204" pitchFamily="34" charset="0"/>
              <a:ea typeface="Calibri" panose="020F0502020204030204" pitchFamily="34" charset="0"/>
              <a:cs typeface="Arial" panose="020B0604020202020204" pitchFamily="34" charset="0"/>
            </a:rPr>
            <a:t>using Israel Formular n=(N/(1+(Ne^2))</a:t>
          </a:r>
          <a:endParaRPr lang="en-US" sz="2000" b="0" dirty="0"/>
        </a:p>
      </dgm:t>
    </dgm:pt>
    <dgm:pt modelId="{DBB21A9D-9280-407B-9450-B6903CB7B0F4}" type="parTrans" cxnId="{2F88A0AF-74B0-4C51-AC6F-EA2FABA02A6F}">
      <dgm:prSet/>
      <dgm:spPr/>
      <dgm:t>
        <a:bodyPr/>
        <a:lstStyle/>
        <a:p>
          <a:endParaRPr lang="en-US"/>
        </a:p>
      </dgm:t>
    </dgm:pt>
    <dgm:pt modelId="{7058D8EE-EE59-4084-ACBC-333C2EA654A2}" type="sibTrans" cxnId="{2F88A0AF-74B0-4C51-AC6F-EA2FABA02A6F}">
      <dgm:prSet/>
      <dgm:spPr/>
      <dgm:t>
        <a:bodyPr/>
        <a:lstStyle/>
        <a:p>
          <a:endParaRPr lang="en-US"/>
        </a:p>
      </dgm:t>
    </dgm:pt>
    <dgm:pt modelId="{5F7338FC-2D8D-4E89-BB39-0ED031D16269}" type="pres">
      <dgm:prSet presAssocID="{FCAC3127-16DC-40A7-8CFC-6171FAFA1212}" presName="diagram" presStyleCnt="0">
        <dgm:presLayoutVars>
          <dgm:dir/>
          <dgm:resizeHandles val="exact"/>
        </dgm:presLayoutVars>
      </dgm:prSet>
      <dgm:spPr/>
    </dgm:pt>
    <dgm:pt modelId="{DCD0401E-DF3A-4397-B5F5-4C937D683C2E}" type="pres">
      <dgm:prSet presAssocID="{2B6C3E11-4895-4EEC-A755-B6307598C0E0}" presName="node" presStyleLbl="node1" presStyleIdx="0" presStyleCnt="8" custScaleX="245680" custScaleY="201058" custLinFactNeighborX="-66962" custLinFactNeighborY="-4656">
        <dgm:presLayoutVars>
          <dgm:bulletEnabled val="1"/>
        </dgm:presLayoutVars>
      </dgm:prSet>
      <dgm:spPr/>
    </dgm:pt>
    <dgm:pt modelId="{8D2E1CDC-DAB6-4B49-BF3C-A16FE7F35E9E}" type="pres">
      <dgm:prSet presAssocID="{A7D8BFB6-3D16-450E-9546-08F02F527AF0}" presName="sibTrans" presStyleCnt="0"/>
      <dgm:spPr/>
    </dgm:pt>
    <dgm:pt modelId="{08A2ACAE-144B-41F1-B1B4-C3FFCBD8E268}" type="pres">
      <dgm:prSet presAssocID="{3A3DD02D-F2CE-4C69-BD8A-105FE65CE6EE}" presName="node" presStyleLbl="node1" presStyleIdx="1" presStyleCnt="8" custScaleX="215646" custScaleY="179693" custLinFactNeighborX="14111" custLinFactNeighborY="-15339">
        <dgm:presLayoutVars>
          <dgm:bulletEnabled val="1"/>
        </dgm:presLayoutVars>
      </dgm:prSet>
      <dgm:spPr/>
    </dgm:pt>
    <dgm:pt modelId="{DAE3B7DD-8607-4D73-9741-2ABC452B2875}" type="pres">
      <dgm:prSet presAssocID="{7058D8EE-EE59-4084-ACBC-333C2EA654A2}" presName="sibTrans" presStyleCnt="0"/>
      <dgm:spPr/>
    </dgm:pt>
    <dgm:pt modelId="{F2FE5FA5-378B-4906-975B-320CAC6CA582}" type="pres">
      <dgm:prSet presAssocID="{CD638D91-63F4-40D9-8029-0BD716D8A6FB}" presName="node" presStyleLbl="node1" presStyleIdx="2" presStyleCnt="8" custScaleX="191366" custScaleY="162097" custLinFactNeighborX="84605" custLinFactNeighborY="-24137">
        <dgm:presLayoutVars>
          <dgm:bulletEnabled val="1"/>
        </dgm:presLayoutVars>
      </dgm:prSet>
      <dgm:spPr/>
    </dgm:pt>
    <dgm:pt modelId="{D1A9FB6A-ECC3-497C-B9D9-5C3EF2D41CD4}" type="pres">
      <dgm:prSet presAssocID="{92F52CF2-4939-41CC-9750-69A4DF90052E}" presName="sibTrans" presStyleCnt="0"/>
      <dgm:spPr/>
    </dgm:pt>
    <dgm:pt modelId="{EA4B1E23-7426-46D4-B97B-83896F610B29}" type="pres">
      <dgm:prSet presAssocID="{E39BB54D-8455-4F6D-8D1D-F8930F4FDF3A}" presName="node" presStyleLbl="node1" presStyleIdx="3" presStyleCnt="8" custScaleX="307821" custScaleY="267496" custLinFactNeighborX="-7871" custLinFactNeighborY="12940">
        <dgm:presLayoutVars>
          <dgm:bulletEnabled val="1"/>
        </dgm:presLayoutVars>
      </dgm:prSet>
      <dgm:spPr/>
    </dgm:pt>
    <dgm:pt modelId="{DE128FA9-6038-45C5-8A78-A6568E4E7BC7}" type="pres">
      <dgm:prSet presAssocID="{8815C906-4867-4DAB-83EC-49C8965A5A10}" presName="sibTrans" presStyleCnt="0"/>
      <dgm:spPr/>
    </dgm:pt>
    <dgm:pt modelId="{B50CBE7A-EFE7-4F33-A9B9-E76FA834ADF8}" type="pres">
      <dgm:prSet presAssocID="{23FD28BE-CD47-4387-A0D7-8CEEC707F585}" presName="node" presStyleLbl="node1" presStyleIdx="4" presStyleCnt="8" custScaleX="216714" custScaleY="196629" custLinFactNeighborX="13444" custLinFactNeighborY="-19007">
        <dgm:presLayoutVars>
          <dgm:bulletEnabled val="1"/>
        </dgm:presLayoutVars>
      </dgm:prSet>
      <dgm:spPr/>
    </dgm:pt>
    <dgm:pt modelId="{7D3AC975-976D-4EB5-9D95-DB1262A4737F}" type="pres">
      <dgm:prSet presAssocID="{882E0AE5-E622-47EB-B619-EADFB1217E2B}" presName="sibTrans" presStyleCnt="0"/>
      <dgm:spPr/>
    </dgm:pt>
    <dgm:pt modelId="{75F2E3FB-D0E9-4305-8EA9-3C9391ABDABE}" type="pres">
      <dgm:prSet presAssocID="{C8ED990F-FC9B-4DA5-9901-0F0CE308D291}" presName="node" presStyleLbl="node1" presStyleIdx="5" presStyleCnt="8" custScaleX="223257" custScaleY="133606" custLinFactNeighborX="24663" custLinFactNeighborY="16979">
        <dgm:presLayoutVars>
          <dgm:bulletEnabled val="1"/>
        </dgm:presLayoutVars>
      </dgm:prSet>
      <dgm:spPr/>
    </dgm:pt>
    <dgm:pt modelId="{0DE9EA3B-F8DF-4EB4-B591-328DA2822352}" type="pres">
      <dgm:prSet presAssocID="{2B55DD5C-F847-4A7D-996A-7B8BC02010EC}" presName="sibTrans" presStyleCnt="0"/>
      <dgm:spPr/>
    </dgm:pt>
    <dgm:pt modelId="{0223CA20-F3B6-4233-9A0C-CD1D6F3CDB9A}" type="pres">
      <dgm:prSet presAssocID="{4FF44BA2-B900-4077-BF1F-10A1CF84DF75}" presName="node" presStyleLbl="node1" presStyleIdx="6" presStyleCnt="8" custScaleX="336471" custScaleY="172141" custLinFactNeighborX="-6399" custLinFactNeighborY="11966">
        <dgm:presLayoutVars>
          <dgm:bulletEnabled val="1"/>
        </dgm:presLayoutVars>
      </dgm:prSet>
      <dgm:spPr/>
    </dgm:pt>
    <dgm:pt modelId="{7E624F5F-1F43-4D29-B9F9-E10C24433DC9}" type="pres">
      <dgm:prSet presAssocID="{E10D9216-D9BB-4A57-B8CD-7FDBE36790DD}" presName="sibTrans" presStyleCnt="0"/>
      <dgm:spPr/>
    </dgm:pt>
    <dgm:pt modelId="{27F33BA5-213A-417A-8F4D-C5B60CDC5D69}" type="pres">
      <dgm:prSet presAssocID="{E9C531D8-91AB-4BED-8A65-76A9CAA983C6}" presName="node" presStyleLbl="node1" presStyleIdx="7" presStyleCnt="8" custScaleX="351655" custScaleY="196056" custLinFactNeighborX="63545" custLinFactNeighborY="7626">
        <dgm:presLayoutVars>
          <dgm:bulletEnabled val="1"/>
        </dgm:presLayoutVars>
      </dgm:prSet>
      <dgm:spPr/>
    </dgm:pt>
  </dgm:ptLst>
  <dgm:cxnLst>
    <dgm:cxn modelId="{35649413-38DD-4522-81DF-B455A56EF967}" type="presOf" srcId="{23FD28BE-CD47-4387-A0D7-8CEEC707F585}" destId="{B50CBE7A-EFE7-4F33-A9B9-E76FA834ADF8}" srcOrd="0" destOrd="0" presId="urn:microsoft.com/office/officeart/2005/8/layout/default"/>
    <dgm:cxn modelId="{EF65E817-F743-4335-831D-08FCC72F8216}" type="presOf" srcId="{FCAC3127-16DC-40A7-8CFC-6171FAFA1212}" destId="{5F7338FC-2D8D-4E89-BB39-0ED031D16269}" srcOrd="0" destOrd="0" presId="urn:microsoft.com/office/officeart/2005/8/layout/default"/>
    <dgm:cxn modelId="{97F2D938-97B4-4475-B886-483BF0DBD97C}" srcId="{FCAC3127-16DC-40A7-8CFC-6171FAFA1212}" destId="{C8ED990F-FC9B-4DA5-9901-0F0CE308D291}" srcOrd="5" destOrd="0" parTransId="{B842CEA2-15E7-47E0-B5B1-BCE3AC0948CC}" sibTransId="{2B55DD5C-F847-4A7D-996A-7B8BC02010EC}"/>
    <dgm:cxn modelId="{4CC6203A-EE22-4C5B-8C5E-FE9E11E6EA83}" srcId="{FCAC3127-16DC-40A7-8CFC-6171FAFA1212}" destId="{E9C531D8-91AB-4BED-8A65-76A9CAA983C6}" srcOrd="7" destOrd="0" parTransId="{4320B47A-BF6F-4709-AB0D-D32AA3C86A1E}" sibTransId="{E890C7C4-E645-4488-9884-A6C78527A1AF}"/>
    <dgm:cxn modelId="{E1476575-885E-4628-B00F-73A682902071}" srcId="{FCAC3127-16DC-40A7-8CFC-6171FAFA1212}" destId="{E39BB54D-8455-4F6D-8D1D-F8930F4FDF3A}" srcOrd="3" destOrd="0" parTransId="{6A3BD592-0916-4012-BE01-F2D0D6EAF41D}" sibTransId="{8815C906-4867-4DAB-83EC-49C8965A5A10}"/>
    <dgm:cxn modelId="{A744D678-9983-41A6-875F-4440DE7B159E}" srcId="{FCAC3127-16DC-40A7-8CFC-6171FAFA1212}" destId="{23FD28BE-CD47-4387-A0D7-8CEEC707F585}" srcOrd="4" destOrd="0" parTransId="{27C86C1D-7B2A-4A82-9453-5F554B9D9C9C}" sibTransId="{882E0AE5-E622-47EB-B619-EADFB1217E2B}"/>
    <dgm:cxn modelId="{C35C017B-6952-487F-8D26-727EB9CDA8B8}" type="presOf" srcId="{3A3DD02D-F2CE-4C69-BD8A-105FE65CE6EE}" destId="{08A2ACAE-144B-41F1-B1B4-C3FFCBD8E268}" srcOrd="0" destOrd="0" presId="urn:microsoft.com/office/officeart/2005/8/layout/default"/>
    <dgm:cxn modelId="{86F2B089-70E1-492D-BEBC-FC0F4FBA3530}" srcId="{FCAC3127-16DC-40A7-8CFC-6171FAFA1212}" destId="{4FF44BA2-B900-4077-BF1F-10A1CF84DF75}" srcOrd="6" destOrd="0" parTransId="{5E49AFEB-4D3F-4D25-996E-ACC41ECED163}" sibTransId="{E10D9216-D9BB-4A57-B8CD-7FDBE36790DD}"/>
    <dgm:cxn modelId="{9F4D1B90-2487-4517-8B80-5850531324B3}" type="presOf" srcId="{C8ED990F-FC9B-4DA5-9901-0F0CE308D291}" destId="{75F2E3FB-D0E9-4305-8EA9-3C9391ABDABE}" srcOrd="0" destOrd="0" presId="urn:microsoft.com/office/officeart/2005/8/layout/default"/>
    <dgm:cxn modelId="{BBD46692-04FC-47E1-8472-30A4F06567E0}" type="presOf" srcId="{4FF44BA2-B900-4077-BF1F-10A1CF84DF75}" destId="{0223CA20-F3B6-4233-9A0C-CD1D6F3CDB9A}" srcOrd="0" destOrd="0" presId="urn:microsoft.com/office/officeart/2005/8/layout/default"/>
    <dgm:cxn modelId="{2F88A0AF-74B0-4C51-AC6F-EA2FABA02A6F}" srcId="{FCAC3127-16DC-40A7-8CFC-6171FAFA1212}" destId="{3A3DD02D-F2CE-4C69-BD8A-105FE65CE6EE}" srcOrd="1" destOrd="0" parTransId="{DBB21A9D-9280-407B-9450-B6903CB7B0F4}" sibTransId="{7058D8EE-EE59-4084-ACBC-333C2EA654A2}"/>
    <dgm:cxn modelId="{05F52BB0-5C39-40CB-9058-05E23D83D621}" type="presOf" srcId="{2B6C3E11-4895-4EEC-A755-B6307598C0E0}" destId="{DCD0401E-DF3A-4397-B5F5-4C937D683C2E}" srcOrd="0" destOrd="0" presId="urn:microsoft.com/office/officeart/2005/8/layout/default"/>
    <dgm:cxn modelId="{3523F7CF-70AB-4BB9-853F-00FF302B851D}" type="presOf" srcId="{E9C531D8-91AB-4BED-8A65-76A9CAA983C6}" destId="{27F33BA5-213A-417A-8F4D-C5B60CDC5D69}" srcOrd="0" destOrd="0" presId="urn:microsoft.com/office/officeart/2005/8/layout/default"/>
    <dgm:cxn modelId="{F74A2BD6-9204-4003-9B50-20E5C21C98C6}" type="presOf" srcId="{CD638D91-63F4-40D9-8029-0BD716D8A6FB}" destId="{F2FE5FA5-378B-4906-975B-320CAC6CA582}" srcOrd="0" destOrd="0" presId="urn:microsoft.com/office/officeart/2005/8/layout/default"/>
    <dgm:cxn modelId="{608137E2-7E51-45C3-80A2-DD30586E4944}" type="presOf" srcId="{E39BB54D-8455-4F6D-8D1D-F8930F4FDF3A}" destId="{EA4B1E23-7426-46D4-B97B-83896F610B29}" srcOrd="0" destOrd="0" presId="urn:microsoft.com/office/officeart/2005/8/layout/default"/>
    <dgm:cxn modelId="{40E4BAE4-C882-49CE-803A-C1285A436A1E}" srcId="{FCAC3127-16DC-40A7-8CFC-6171FAFA1212}" destId="{CD638D91-63F4-40D9-8029-0BD716D8A6FB}" srcOrd="2" destOrd="0" parTransId="{53797CA9-F0E0-408D-8C82-3B717C7FBCCE}" sibTransId="{92F52CF2-4939-41CC-9750-69A4DF90052E}"/>
    <dgm:cxn modelId="{CD5CBCF1-B3D5-4B85-A370-FEC8839A30B6}" srcId="{FCAC3127-16DC-40A7-8CFC-6171FAFA1212}" destId="{2B6C3E11-4895-4EEC-A755-B6307598C0E0}" srcOrd="0" destOrd="0" parTransId="{C08FB39F-8650-4DDA-A86C-1813191D56D8}" sibTransId="{A7D8BFB6-3D16-450E-9546-08F02F527AF0}"/>
    <dgm:cxn modelId="{B1EB0DCE-4F70-44C2-BACB-83577FD1A183}" type="presParOf" srcId="{5F7338FC-2D8D-4E89-BB39-0ED031D16269}" destId="{DCD0401E-DF3A-4397-B5F5-4C937D683C2E}" srcOrd="0" destOrd="0" presId="urn:microsoft.com/office/officeart/2005/8/layout/default"/>
    <dgm:cxn modelId="{2C1B1C33-CF68-4CE1-82A0-F8B54244F6A3}" type="presParOf" srcId="{5F7338FC-2D8D-4E89-BB39-0ED031D16269}" destId="{8D2E1CDC-DAB6-4B49-BF3C-A16FE7F35E9E}" srcOrd="1" destOrd="0" presId="urn:microsoft.com/office/officeart/2005/8/layout/default"/>
    <dgm:cxn modelId="{A9E37838-86FC-4CB4-8982-4916CA56BAA9}" type="presParOf" srcId="{5F7338FC-2D8D-4E89-BB39-0ED031D16269}" destId="{08A2ACAE-144B-41F1-B1B4-C3FFCBD8E268}" srcOrd="2" destOrd="0" presId="urn:microsoft.com/office/officeart/2005/8/layout/default"/>
    <dgm:cxn modelId="{4CCB9C3B-354A-4D2A-9C72-C781E37359FE}" type="presParOf" srcId="{5F7338FC-2D8D-4E89-BB39-0ED031D16269}" destId="{DAE3B7DD-8607-4D73-9741-2ABC452B2875}" srcOrd="3" destOrd="0" presId="urn:microsoft.com/office/officeart/2005/8/layout/default"/>
    <dgm:cxn modelId="{0A7ECC49-7123-4D24-A432-25525446DC95}" type="presParOf" srcId="{5F7338FC-2D8D-4E89-BB39-0ED031D16269}" destId="{F2FE5FA5-378B-4906-975B-320CAC6CA582}" srcOrd="4" destOrd="0" presId="urn:microsoft.com/office/officeart/2005/8/layout/default"/>
    <dgm:cxn modelId="{5B4058DB-B648-4E53-AC9D-BB3EB1BB2938}" type="presParOf" srcId="{5F7338FC-2D8D-4E89-BB39-0ED031D16269}" destId="{D1A9FB6A-ECC3-497C-B9D9-5C3EF2D41CD4}" srcOrd="5" destOrd="0" presId="urn:microsoft.com/office/officeart/2005/8/layout/default"/>
    <dgm:cxn modelId="{735D923A-99F2-4202-8AF8-93A5F23B52AE}" type="presParOf" srcId="{5F7338FC-2D8D-4E89-BB39-0ED031D16269}" destId="{EA4B1E23-7426-46D4-B97B-83896F610B29}" srcOrd="6" destOrd="0" presId="urn:microsoft.com/office/officeart/2005/8/layout/default"/>
    <dgm:cxn modelId="{0BFDDC19-59FA-4939-ACB8-447D2567EF5A}" type="presParOf" srcId="{5F7338FC-2D8D-4E89-BB39-0ED031D16269}" destId="{DE128FA9-6038-45C5-8A78-A6568E4E7BC7}" srcOrd="7" destOrd="0" presId="urn:microsoft.com/office/officeart/2005/8/layout/default"/>
    <dgm:cxn modelId="{D7ABC9AB-3344-4C62-BCD1-B44D56EFB63C}" type="presParOf" srcId="{5F7338FC-2D8D-4E89-BB39-0ED031D16269}" destId="{B50CBE7A-EFE7-4F33-A9B9-E76FA834ADF8}" srcOrd="8" destOrd="0" presId="urn:microsoft.com/office/officeart/2005/8/layout/default"/>
    <dgm:cxn modelId="{BE7380AC-2B4C-4CD9-927C-AC0E9D5BA77E}" type="presParOf" srcId="{5F7338FC-2D8D-4E89-BB39-0ED031D16269}" destId="{7D3AC975-976D-4EB5-9D95-DB1262A4737F}" srcOrd="9" destOrd="0" presId="urn:microsoft.com/office/officeart/2005/8/layout/default"/>
    <dgm:cxn modelId="{D3DE1622-9266-483D-81D5-EE1E9A84FAA3}" type="presParOf" srcId="{5F7338FC-2D8D-4E89-BB39-0ED031D16269}" destId="{75F2E3FB-D0E9-4305-8EA9-3C9391ABDABE}" srcOrd="10" destOrd="0" presId="urn:microsoft.com/office/officeart/2005/8/layout/default"/>
    <dgm:cxn modelId="{76F6A051-A896-41E3-BD63-1A0843F70718}" type="presParOf" srcId="{5F7338FC-2D8D-4E89-BB39-0ED031D16269}" destId="{0DE9EA3B-F8DF-4EB4-B591-328DA2822352}" srcOrd="11" destOrd="0" presId="urn:microsoft.com/office/officeart/2005/8/layout/default"/>
    <dgm:cxn modelId="{1A325F75-E40D-4BEA-B7EC-73AD2CF25A67}" type="presParOf" srcId="{5F7338FC-2D8D-4E89-BB39-0ED031D16269}" destId="{0223CA20-F3B6-4233-9A0C-CD1D6F3CDB9A}" srcOrd="12" destOrd="0" presId="urn:microsoft.com/office/officeart/2005/8/layout/default"/>
    <dgm:cxn modelId="{5B70626B-6867-4D60-92F6-FFFFFEB1D4A5}" type="presParOf" srcId="{5F7338FC-2D8D-4E89-BB39-0ED031D16269}" destId="{7E624F5F-1F43-4D29-B9F9-E10C24433DC9}" srcOrd="13" destOrd="0" presId="urn:microsoft.com/office/officeart/2005/8/layout/default"/>
    <dgm:cxn modelId="{3186E7EF-B047-4F12-AA45-E7EC095B30AF}" type="presParOf" srcId="{5F7338FC-2D8D-4E89-BB39-0ED031D16269}" destId="{27F33BA5-213A-417A-8F4D-C5B60CDC5D69}"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78B12-6969-4758-8733-4DE44FAA5F52}">
      <dsp:nvSpPr>
        <dsp:cNvPr id="0" name=""/>
        <dsp:cNvSpPr/>
      </dsp:nvSpPr>
      <dsp:spPr>
        <a:xfrm>
          <a:off x="0" y="277409"/>
          <a:ext cx="3258648" cy="1816773"/>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rPr>
            <a:t>STUDY AREA</a:t>
          </a:r>
        </a:p>
        <a:p>
          <a:pPr marL="0" lvl="0" indent="0" algn="ctr" defTabSz="1066800">
            <a:lnSpc>
              <a:spcPct val="90000"/>
            </a:lnSpc>
            <a:spcBef>
              <a:spcPct val="0"/>
            </a:spcBef>
            <a:spcAft>
              <a:spcPct val="35000"/>
            </a:spcAft>
            <a:buNone/>
          </a:pPr>
          <a:r>
            <a:rPr lang="en-US" sz="2400" b="0" kern="1200" dirty="0"/>
            <a:t>Dowa District under 4 T/A</a:t>
          </a:r>
        </a:p>
      </dsp:txBody>
      <dsp:txXfrm>
        <a:off x="0" y="277409"/>
        <a:ext cx="3258648" cy="1816773"/>
      </dsp:txXfrm>
    </dsp:sp>
    <dsp:sp modelId="{7FCE9083-F522-406B-9B2A-C98735981122}">
      <dsp:nvSpPr>
        <dsp:cNvPr id="0" name=""/>
        <dsp:cNvSpPr/>
      </dsp:nvSpPr>
      <dsp:spPr>
        <a:xfrm>
          <a:off x="3477990" y="243761"/>
          <a:ext cx="3752344" cy="1824732"/>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rPr>
            <a:t>STUDY PARTICIPANTS</a:t>
          </a:r>
          <a:r>
            <a:rPr kumimoji="0" lang="en-US" altLang="en-MW" sz="1600" b="0" i="0" u="none" strike="noStrike" kern="1200" cap="none" normalizeH="0" baseline="0" dirty="0">
              <a:ln/>
              <a:effectLst/>
              <a:latin typeface="Arial" panose="020B0604020202020204" pitchFamily="34" charset="0"/>
            </a:rPr>
            <a:t>: participants were recruited from 4 T/As </a:t>
          </a:r>
          <a:endParaRPr lang="en-US" sz="1600" kern="1200" dirty="0"/>
        </a:p>
      </dsp:txBody>
      <dsp:txXfrm>
        <a:off x="3477990" y="243761"/>
        <a:ext cx="3752344" cy="1824732"/>
      </dsp:txXfrm>
    </dsp:sp>
    <dsp:sp modelId="{1EAC943A-FADC-4269-AE2C-BA5FDB4FE5C6}">
      <dsp:nvSpPr>
        <dsp:cNvPr id="0" name=""/>
        <dsp:cNvSpPr/>
      </dsp:nvSpPr>
      <dsp:spPr>
        <a:xfrm>
          <a:off x="7449677" y="299139"/>
          <a:ext cx="3065922" cy="1638487"/>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cs typeface="Arial" panose="020B0604020202020204" pitchFamily="34" charset="0"/>
            </a:rPr>
            <a:t>RESEARCH DESIGN</a:t>
          </a:r>
        </a:p>
        <a:p>
          <a:pPr marL="0" lvl="0" indent="0" algn="ctr" defTabSz="1066800">
            <a:lnSpc>
              <a:spcPct val="90000"/>
            </a:lnSpc>
            <a:spcBef>
              <a:spcPct val="0"/>
            </a:spcBef>
            <a:spcAft>
              <a:spcPct val="35000"/>
            </a:spcAft>
            <a:buNone/>
          </a:pPr>
          <a:r>
            <a:rPr lang="en-US" sz="2400" b="0" kern="1200" dirty="0">
              <a:latin typeface="Arial" panose="020B0604020202020204" pitchFamily="34" charset="0"/>
              <a:cs typeface="Arial" panose="020B0604020202020204" pitchFamily="34" charset="0"/>
            </a:rPr>
            <a:t>Mixed Methods </a:t>
          </a:r>
          <a:endParaRPr lang="en-US" sz="2400" b="0" kern="1200" dirty="0"/>
        </a:p>
      </dsp:txBody>
      <dsp:txXfrm>
        <a:off x="7449677" y="299139"/>
        <a:ext cx="3065922" cy="1638487"/>
      </dsp:txXfrm>
    </dsp:sp>
    <dsp:sp modelId="{68D6FF59-493F-46AF-8422-47C7B7042B55}">
      <dsp:nvSpPr>
        <dsp:cNvPr id="0" name=""/>
        <dsp:cNvSpPr/>
      </dsp:nvSpPr>
      <dsp:spPr>
        <a:xfrm>
          <a:off x="457601" y="2285942"/>
          <a:ext cx="2533085" cy="1304694"/>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SimSun" panose="02010600030101010101" pitchFamily="2" charset="-122"/>
              <a:cs typeface="Arial" panose="020B0604020202020204" pitchFamily="34" charset="0"/>
            </a:rPr>
            <a:t>RESEARCH PHILOSOPHY</a:t>
          </a:r>
        </a:p>
        <a:p>
          <a:pPr marL="0" lvl="0" indent="0" algn="ctr" defTabSz="1066800">
            <a:lnSpc>
              <a:spcPct val="90000"/>
            </a:lnSpc>
            <a:spcBef>
              <a:spcPct val="0"/>
            </a:spcBef>
            <a:spcAft>
              <a:spcPct val="35000"/>
            </a:spcAft>
            <a:buNone/>
          </a:pPr>
          <a:r>
            <a:rPr lang="en-ZA" sz="2400" kern="1200" dirty="0"/>
            <a:t>Pragmatic </a:t>
          </a:r>
          <a:endParaRPr lang="en-US" sz="2400" kern="1200" dirty="0"/>
        </a:p>
      </dsp:txBody>
      <dsp:txXfrm>
        <a:off x="457601" y="2285942"/>
        <a:ext cx="2533085" cy="1304694"/>
      </dsp:txXfrm>
    </dsp:sp>
    <dsp:sp modelId="{CB5E3B4A-69F2-479C-B1D6-8E69B050276E}">
      <dsp:nvSpPr>
        <dsp:cNvPr id="0" name=""/>
        <dsp:cNvSpPr/>
      </dsp:nvSpPr>
      <dsp:spPr>
        <a:xfrm>
          <a:off x="3208136" y="2285942"/>
          <a:ext cx="3615068" cy="1304694"/>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rPr>
            <a:t>APPROACH TO THEORY DEVELOPMENT </a:t>
          </a:r>
          <a:r>
            <a:rPr lang="en-ZA" sz="2400" kern="1200" dirty="0"/>
            <a:t>Abduction</a:t>
          </a:r>
          <a:endParaRPr lang="en-US" sz="2400" kern="1200" dirty="0"/>
        </a:p>
      </dsp:txBody>
      <dsp:txXfrm>
        <a:off x="3208136" y="2285942"/>
        <a:ext cx="3615068" cy="1304694"/>
      </dsp:txXfrm>
    </dsp:sp>
    <dsp:sp modelId="{26ADEA59-2ACA-4D72-91D5-5ACC827F10AF}">
      <dsp:nvSpPr>
        <dsp:cNvPr id="0" name=""/>
        <dsp:cNvSpPr/>
      </dsp:nvSpPr>
      <dsp:spPr>
        <a:xfrm>
          <a:off x="7040653" y="2285942"/>
          <a:ext cx="3017344" cy="1304694"/>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rPr>
            <a:t>METHODOLOGICAL CHOICE- </a:t>
          </a:r>
          <a:r>
            <a:rPr lang="en-ZA" sz="2400" kern="1200" dirty="0"/>
            <a:t>Mixed-methods approach</a:t>
          </a:r>
          <a:endParaRPr lang="en-US" sz="2400" kern="1200" dirty="0"/>
        </a:p>
      </dsp:txBody>
      <dsp:txXfrm>
        <a:off x="7040653" y="2285942"/>
        <a:ext cx="3017344" cy="1304694"/>
      </dsp:txXfrm>
    </dsp:sp>
    <dsp:sp modelId="{5536D181-19CC-4850-B493-4475D52AB731}">
      <dsp:nvSpPr>
        <dsp:cNvPr id="0" name=""/>
        <dsp:cNvSpPr/>
      </dsp:nvSpPr>
      <dsp:spPr>
        <a:xfrm>
          <a:off x="1779691" y="3808086"/>
          <a:ext cx="3020845" cy="1304694"/>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Arial" panose="020B0604020202020204" pitchFamily="34" charset="0"/>
              <a:ea typeface="Calibri" panose="020F0502020204030204" pitchFamily="34" charset="0"/>
            </a:rPr>
            <a:t>RESEARCH STRATEGY – </a:t>
          </a:r>
        </a:p>
        <a:p>
          <a:pPr marL="0" lvl="0" indent="0" algn="ctr" defTabSz="1066800">
            <a:lnSpc>
              <a:spcPct val="90000"/>
            </a:lnSpc>
            <a:spcBef>
              <a:spcPct val="0"/>
            </a:spcBef>
            <a:spcAft>
              <a:spcPct val="35000"/>
            </a:spcAft>
            <a:buNone/>
          </a:pPr>
          <a:r>
            <a:rPr lang="en-ZA" sz="2400" kern="1200"/>
            <a:t>Mixed-Methods</a:t>
          </a:r>
          <a:endParaRPr lang="en-US" sz="2400" b="0" kern="1200" dirty="0"/>
        </a:p>
      </dsp:txBody>
      <dsp:txXfrm>
        <a:off x="1779691" y="3808086"/>
        <a:ext cx="3020845" cy="1304694"/>
      </dsp:txXfrm>
    </dsp:sp>
    <dsp:sp modelId="{76565F7C-A263-446D-B13C-0B307E650297}">
      <dsp:nvSpPr>
        <dsp:cNvPr id="0" name=""/>
        <dsp:cNvSpPr/>
      </dsp:nvSpPr>
      <dsp:spPr>
        <a:xfrm>
          <a:off x="5017986" y="3808086"/>
          <a:ext cx="3717922" cy="1304694"/>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Arial" panose="020B0604020202020204" pitchFamily="34" charset="0"/>
              <a:ea typeface="Calibri" panose="020F0502020204030204" pitchFamily="34" charset="0"/>
            </a:rPr>
            <a:t>TIME HORIZON</a:t>
          </a:r>
          <a:r>
            <a:rPr lang="en-US" sz="3900" b="1" kern="1200">
              <a:latin typeface="Arial" panose="020B0604020202020204" pitchFamily="34" charset="0"/>
              <a:ea typeface="Calibri" panose="020F0502020204030204" pitchFamily="34" charset="0"/>
            </a:rPr>
            <a:t>-</a:t>
          </a:r>
        </a:p>
        <a:p>
          <a:pPr marL="0" lvl="0" indent="0" algn="ctr" defTabSz="1066800">
            <a:lnSpc>
              <a:spcPct val="90000"/>
            </a:lnSpc>
            <a:spcBef>
              <a:spcPct val="0"/>
            </a:spcBef>
            <a:spcAft>
              <a:spcPct val="35000"/>
            </a:spcAft>
            <a:buNone/>
          </a:pPr>
          <a:r>
            <a:rPr lang="en-US" sz="2400" kern="1200">
              <a:latin typeface="Arial" panose="020B0604020202020204" pitchFamily="34" charset="0"/>
              <a:ea typeface="Calibri" panose="020F0502020204030204" pitchFamily="34" charset="0"/>
            </a:rPr>
            <a:t>Cross-sectional</a:t>
          </a:r>
          <a:r>
            <a:rPr lang="en-US" sz="2400" b="1" kern="1200">
              <a:latin typeface="Arial" panose="020B0604020202020204" pitchFamily="34" charset="0"/>
              <a:ea typeface="Calibri" panose="020F0502020204030204" pitchFamily="34" charset="0"/>
            </a:rPr>
            <a:t> </a:t>
          </a:r>
          <a:endParaRPr lang="en-US" sz="2400" b="1" kern="1200" dirty="0"/>
        </a:p>
      </dsp:txBody>
      <dsp:txXfrm>
        <a:off x="5017986" y="3808086"/>
        <a:ext cx="3717922"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0401E-DF3A-4397-B5F5-4C937D683C2E}">
      <dsp:nvSpPr>
        <dsp:cNvPr id="0" name=""/>
        <dsp:cNvSpPr/>
      </dsp:nvSpPr>
      <dsp:spPr>
        <a:xfrm>
          <a:off x="379897" y="0"/>
          <a:ext cx="3245300" cy="1593520"/>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cs typeface="Arial" panose="020B0604020202020204" pitchFamily="34" charset="0"/>
            </a:rPr>
            <a:t>STUDY POPULATION </a:t>
          </a:r>
          <a:r>
            <a:rPr lang="en-US" sz="1200" b="0" kern="1200" dirty="0">
              <a:latin typeface="Arial" panose="020B0604020202020204" pitchFamily="34" charset="0"/>
              <a:cs typeface="Arial" panose="020B0604020202020204" pitchFamily="34" charset="0"/>
            </a:rPr>
            <a:t>-</a:t>
          </a:r>
          <a:r>
            <a:rPr lang="en-US" sz="1800" kern="1200" dirty="0">
              <a:latin typeface="Arial" panose="020B0604020202020204" pitchFamily="34" charset="0"/>
              <a:ea typeface="SimSun" panose="02010600030101010101" pitchFamily="2" charset="-122"/>
              <a:cs typeface="Arial" panose="020B0604020202020204" pitchFamily="34" charset="0"/>
            </a:rPr>
            <a:t>projected population of 2000 and 4 T/A in Dowa District </a:t>
          </a:r>
          <a:endParaRPr lang="en-US" sz="1200" b="0" kern="1200" dirty="0">
            <a:latin typeface="Arial" panose="020B0604020202020204" pitchFamily="34" charset="0"/>
            <a:cs typeface="Arial" panose="020B0604020202020204" pitchFamily="34" charset="0"/>
          </a:endParaRPr>
        </a:p>
      </dsp:txBody>
      <dsp:txXfrm>
        <a:off x="379897" y="0"/>
        <a:ext cx="3245300" cy="1593520"/>
      </dsp:txXfrm>
    </dsp:sp>
    <dsp:sp modelId="{08A2ACAE-144B-41F1-B1B4-C3FFCBD8E268}">
      <dsp:nvSpPr>
        <dsp:cNvPr id="0" name=""/>
        <dsp:cNvSpPr/>
      </dsp:nvSpPr>
      <dsp:spPr>
        <a:xfrm>
          <a:off x="4828224" y="0"/>
          <a:ext cx="2848567" cy="1424188"/>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cs typeface="Arial" panose="020B0604020202020204" pitchFamily="34" charset="0"/>
            </a:rPr>
            <a:t>SAMPLING SIZE- 346</a:t>
          </a:r>
          <a:br>
            <a:rPr lang="en-US" sz="2400" b="1" kern="1200" dirty="0">
              <a:latin typeface="Arial" panose="020B0604020202020204" pitchFamily="34" charset="0"/>
              <a:ea typeface="Calibri" panose="020F0502020204030204" pitchFamily="34" charset="0"/>
              <a:cs typeface="Arial" panose="020B0604020202020204" pitchFamily="34" charset="0"/>
            </a:rPr>
          </a:br>
          <a:r>
            <a:rPr lang="en-US" sz="2000" b="0" kern="1200" dirty="0">
              <a:latin typeface="Arial" panose="020B0604020202020204" pitchFamily="34" charset="0"/>
              <a:ea typeface="Calibri" panose="020F0502020204030204" pitchFamily="34" charset="0"/>
              <a:cs typeface="Arial" panose="020B0604020202020204" pitchFamily="34" charset="0"/>
            </a:rPr>
            <a:t>using Israel Formular n=(N/(1+(Ne^2))</a:t>
          </a:r>
          <a:endParaRPr lang="en-US" sz="2000" b="0" kern="1200" dirty="0"/>
        </a:p>
      </dsp:txBody>
      <dsp:txXfrm>
        <a:off x="4828224" y="0"/>
        <a:ext cx="2848567" cy="1424188"/>
      </dsp:txXfrm>
    </dsp:sp>
    <dsp:sp modelId="{F2FE5FA5-378B-4906-975B-320CAC6CA582}">
      <dsp:nvSpPr>
        <dsp:cNvPr id="0" name=""/>
        <dsp:cNvSpPr/>
      </dsp:nvSpPr>
      <dsp:spPr>
        <a:xfrm>
          <a:off x="8740074" y="0"/>
          <a:ext cx="2527842" cy="1284728"/>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cs typeface="Arial" panose="020B0604020202020204" pitchFamily="34" charset="0"/>
            </a:rPr>
            <a:t>SAMPLING TECHNIQUE  </a:t>
          </a:r>
          <a:r>
            <a:rPr lang="en-US" sz="1600" b="1" kern="1200" dirty="0">
              <a:latin typeface="Arial" panose="020B0604020202020204" pitchFamily="34" charset="0"/>
              <a:ea typeface="Calibri" panose="020F0502020204030204" pitchFamily="34" charset="0"/>
              <a:cs typeface="Arial" panose="020B0604020202020204" pitchFamily="34" charset="0"/>
            </a:rPr>
            <a:t>-</a:t>
          </a:r>
          <a:r>
            <a:rPr lang="en-US" sz="1600" kern="1200" dirty="0"/>
            <a:t>Simple random sampling</a:t>
          </a:r>
          <a:r>
            <a:rPr lang="en-US" sz="1600" kern="1200" dirty="0">
              <a:latin typeface="Arial" panose="020B0604020202020204" pitchFamily="34" charset="0"/>
              <a:ea typeface="Calibri" panose="020F0502020204030204" pitchFamily="34" charset="0"/>
              <a:cs typeface="Arial" panose="020B0604020202020204" pitchFamily="34" charset="0"/>
            </a:rPr>
            <a:t> </a:t>
          </a:r>
          <a:r>
            <a:rPr lang="en-US" sz="1600" b="1" kern="1200" dirty="0">
              <a:latin typeface="Arial" panose="020B0604020202020204" pitchFamily="34" charset="0"/>
              <a:ea typeface="Calibri" panose="020F0502020204030204" pitchFamily="34" charset="0"/>
              <a:cs typeface="Arial" panose="020B0604020202020204" pitchFamily="34" charset="0"/>
            </a:rPr>
            <a:t> </a:t>
          </a:r>
          <a:endParaRPr lang="en-US" sz="1600" kern="1200" dirty="0"/>
        </a:p>
      </dsp:txBody>
      <dsp:txXfrm>
        <a:off x="8740074" y="0"/>
        <a:ext cx="2527842" cy="1284728"/>
      </dsp:txXfrm>
    </dsp:sp>
    <dsp:sp modelId="{EA4B1E23-7426-46D4-B97B-83896F610B29}">
      <dsp:nvSpPr>
        <dsp:cNvPr id="0" name=""/>
        <dsp:cNvSpPr/>
      </dsp:nvSpPr>
      <dsp:spPr>
        <a:xfrm>
          <a:off x="532348" y="1828237"/>
          <a:ext cx="4066150" cy="212008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cs typeface="Arial" panose="020B0604020202020204" pitchFamily="34" charset="0"/>
            </a:rPr>
            <a:t>DATA COLLECTION METHODS AND </a:t>
          </a:r>
        </a:p>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Mixed-methods approach: Quantitative (survey) and qualitative (open ended question ) </a:t>
          </a:r>
          <a:endParaRPr lang="en-US" sz="2400" kern="1200" dirty="0"/>
        </a:p>
      </dsp:txBody>
      <dsp:txXfrm>
        <a:off x="532348" y="1828237"/>
        <a:ext cx="4066150" cy="2120087"/>
      </dsp:txXfrm>
    </dsp:sp>
    <dsp:sp modelId="{B50CBE7A-EFE7-4F33-A9B9-E76FA834ADF8}">
      <dsp:nvSpPr>
        <dsp:cNvPr id="0" name=""/>
        <dsp:cNvSpPr/>
      </dsp:nvSpPr>
      <dsp:spPr>
        <a:xfrm>
          <a:off x="5012152" y="1855870"/>
          <a:ext cx="2862675" cy="1558418"/>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ea typeface="Calibri" panose="020F0502020204030204" pitchFamily="34" charset="0"/>
              <a:cs typeface="Arial" panose="020B0604020202020204" pitchFamily="34" charset="0"/>
            </a:rPr>
            <a:t>DATA ANALYSIS  </a:t>
          </a:r>
          <a:br>
            <a:rPr lang="en-US" sz="2100" b="1" kern="1200" dirty="0">
              <a:latin typeface="Arial" panose="020B0604020202020204" pitchFamily="34" charset="0"/>
              <a:ea typeface="Calibri" panose="020F0502020204030204" pitchFamily="34" charset="0"/>
              <a:cs typeface="Arial" panose="020B0604020202020204" pitchFamily="34" charset="0"/>
            </a:rPr>
          </a:br>
          <a:r>
            <a:rPr lang="en-US" sz="2100" b="0" kern="1200" dirty="0">
              <a:latin typeface="Arial" panose="020B0604020202020204" pitchFamily="34" charset="0"/>
              <a:ea typeface="Calibri" panose="020F0502020204030204" pitchFamily="34" charset="0"/>
              <a:cs typeface="Arial" panose="020B0604020202020204" pitchFamily="34" charset="0"/>
            </a:rPr>
            <a:t>descriptive, inferential, regression and Thematic analysis for qualitative     </a:t>
          </a:r>
          <a:endParaRPr lang="en-US" sz="2100" b="0" kern="1200" dirty="0"/>
        </a:p>
      </dsp:txBody>
      <dsp:txXfrm>
        <a:off x="5012152" y="1855870"/>
        <a:ext cx="2862675" cy="1558418"/>
      </dsp:txXfrm>
    </dsp:sp>
    <dsp:sp modelId="{75F2E3FB-D0E9-4305-8EA9-3C9391ABDABE}">
      <dsp:nvSpPr>
        <dsp:cNvPr id="0" name=""/>
        <dsp:cNvSpPr/>
      </dsp:nvSpPr>
      <dsp:spPr>
        <a:xfrm>
          <a:off x="8155120" y="2390834"/>
          <a:ext cx="2949105" cy="1058918"/>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cs typeface="Arial" panose="020B0604020202020204" pitchFamily="34" charset="0"/>
            </a:rPr>
            <a:t>RELIABILITY AND VALIDITY</a:t>
          </a:r>
          <a:r>
            <a:rPr lang="en-US" sz="2000" b="1" kern="1200" dirty="0">
              <a:latin typeface="Arial" panose="020B0604020202020204" pitchFamily="34" charset="0"/>
              <a:ea typeface="Calibri" panose="020F0502020204030204" pitchFamily="34" charset="0"/>
              <a:cs typeface="Arial" panose="020B0604020202020204" pitchFamily="34" charset="0"/>
            </a:rPr>
            <a:t>-</a:t>
          </a:r>
          <a:r>
            <a:rPr lang="en-US" sz="2000" kern="1200" dirty="0">
              <a:latin typeface="Arial" panose="020B0604020202020204" pitchFamily="34" charset="0"/>
              <a:ea typeface="Calibri" panose="020F0502020204030204" pitchFamily="34" charset="0"/>
            </a:rPr>
            <a:t>pre-test the questions to 5 people </a:t>
          </a:r>
          <a:r>
            <a:rPr lang="en-US" sz="2000" b="1" kern="1200" dirty="0">
              <a:latin typeface="Arial" panose="020B0604020202020204" pitchFamily="34" charset="0"/>
              <a:ea typeface="Calibri" panose="020F0502020204030204" pitchFamily="34" charset="0"/>
              <a:cs typeface="Arial" panose="020B0604020202020204" pitchFamily="34" charset="0"/>
            </a:rPr>
            <a:t> </a:t>
          </a:r>
          <a:endParaRPr lang="en-US" sz="2000" kern="1200" dirty="0"/>
        </a:p>
      </dsp:txBody>
      <dsp:txXfrm>
        <a:off x="8155120" y="2390834"/>
        <a:ext cx="2949105" cy="1058918"/>
      </dsp:txXfrm>
    </dsp:sp>
    <dsp:sp modelId="{0223CA20-F3B6-4233-9A0C-CD1D6F3CDB9A}">
      <dsp:nvSpPr>
        <dsp:cNvPr id="0" name=""/>
        <dsp:cNvSpPr/>
      </dsp:nvSpPr>
      <dsp:spPr>
        <a:xfrm>
          <a:off x="1011917" y="4167467"/>
          <a:ext cx="4444601" cy="1364334"/>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rPr>
            <a:t>ETHICAL CONSIDERATIONS-</a:t>
          </a:r>
          <a:r>
            <a:rPr lang="en-US" sz="2400" kern="1200" dirty="0">
              <a:latin typeface="Arial" panose="020B0604020202020204" pitchFamily="34" charset="0"/>
              <a:ea typeface="Calibri" panose="020F0502020204030204" pitchFamily="34" charset="0"/>
            </a:rPr>
            <a:t>Anonymity and confidentiality and all standers were followed </a:t>
          </a:r>
          <a:r>
            <a:rPr lang="en-US" sz="2400" b="1" kern="1200" dirty="0">
              <a:latin typeface="Arial" panose="020B0604020202020204" pitchFamily="34" charset="0"/>
              <a:ea typeface="Calibri" panose="020F0502020204030204" pitchFamily="34" charset="0"/>
            </a:rPr>
            <a:t> </a:t>
          </a:r>
          <a:endParaRPr lang="en-US" sz="2400" kern="1200" dirty="0"/>
        </a:p>
      </dsp:txBody>
      <dsp:txXfrm>
        <a:off x="1011917" y="4167467"/>
        <a:ext cx="4444601" cy="1364334"/>
      </dsp:txXfrm>
    </dsp:sp>
    <dsp:sp modelId="{27F33BA5-213A-417A-8F4D-C5B60CDC5D69}">
      <dsp:nvSpPr>
        <dsp:cNvPr id="0" name=""/>
        <dsp:cNvSpPr/>
      </dsp:nvSpPr>
      <dsp:spPr>
        <a:xfrm>
          <a:off x="6512536" y="3977925"/>
          <a:ext cx="4645173" cy="1553876"/>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Calibri" panose="020F0502020204030204" pitchFamily="34" charset="0"/>
            </a:rPr>
            <a:t>STUDY LIMITATIONS </a:t>
          </a:r>
          <a:r>
            <a:rPr lang="en-US" sz="1400" b="1" kern="1200" dirty="0">
              <a:latin typeface="Arial" panose="020B0604020202020204" pitchFamily="34" charset="0"/>
              <a:ea typeface="Calibri" panose="020F0502020204030204" pitchFamily="34" charset="0"/>
            </a:rPr>
            <a:t>–</a:t>
          </a:r>
          <a:r>
            <a:rPr lang="en-US" sz="2000" b="0" kern="1200" dirty="0">
              <a:latin typeface="Arial" panose="020B0604020202020204" pitchFamily="34" charset="0"/>
              <a:ea typeface="Calibri" panose="020F0502020204030204" pitchFamily="34" charset="0"/>
            </a:rPr>
            <a:t>Non-a</a:t>
          </a:r>
          <a:r>
            <a:rPr lang="en-US" sz="2000" b="0" kern="1200" dirty="0">
              <a:latin typeface="Arial" panose="020B0604020202020204" pitchFamily="34" charset="0"/>
            </a:rPr>
            <a:t>vailability and unwillingness to share information by study participants  </a:t>
          </a:r>
        </a:p>
        <a:p>
          <a:pPr marL="0" lvl="0" indent="0" algn="ctr" defTabSz="1066800">
            <a:lnSpc>
              <a:spcPct val="90000"/>
            </a:lnSpc>
            <a:spcBef>
              <a:spcPct val="0"/>
            </a:spcBef>
            <a:spcAft>
              <a:spcPct val="35000"/>
            </a:spcAft>
            <a:buNone/>
          </a:pPr>
          <a:endParaRPr lang="en-US" sz="2400" kern="1200" dirty="0"/>
        </a:p>
      </dsp:txBody>
      <dsp:txXfrm>
        <a:off x="6512536" y="3977925"/>
        <a:ext cx="4645173" cy="155387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FFC2CF-19C4-44BA-A73D-F83EAB577F85}" type="datetimeFigureOut">
              <a:rPr lang="en-MW" smtClean="0"/>
              <a:t>07/11/2025</a:t>
            </a:fld>
            <a:endParaRPr lang="en-M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DC91D-D95C-46FC-B0C3-AB897760F86A}" type="slidenum">
              <a:rPr lang="en-MW" smtClean="0"/>
              <a:t>‹#›</a:t>
            </a:fld>
            <a:endParaRPr lang="en-MW"/>
          </a:p>
        </p:txBody>
      </p:sp>
    </p:spTree>
    <p:extLst>
      <p:ext uri="{BB962C8B-B14F-4D97-AF65-F5344CB8AC3E}">
        <p14:creationId xmlns:p14="http://schemas.microsoft.com/office/powerpoint/2010/main" val="43006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W" dirty="0"/>
          </a:p>
        </p:txBody>
      </p:sp>
      <p:sp>
        <p:nvSpPr>
          <p:cNvPr id="4" name="Slide Number Placeholder 3"/>
          <p:cNvSpPr>
            <a:spLocks noGrp="1"/>
          </p:cNvSpPr>
          <p:nvPr>
            <p:ph type="sldNum" sz="quarter" idx="5"/>
          </p:nvPr>
        </p:nvSpPr>
        <p:spPr/>
        <p:txBody>
          <a:bodyPr/>
          <a:lstStyle/>
          <a:p>
            <a:fld id="{899DF227-BB25-4D79-B782-159A909CC6D9}" type="slidenum">
              <a:rPr lang="en-MW" smtClean="0"/>
              <a:t>11</a:t>
            </a:fld>
            <a:endParaRPr lang="en-MW"/>
          </a:p>
        </p:txBody>
      </p:sp>
    </p:spTree>
    <p:extLst>
      <p:ext uri="{BB962C8B-B14F-4D97-AF65-F5344CB8AC3E}">
        <p14:creationId xmlns:p14="http://schemas.microsoft.com/office/powerpoint/2010/main" val="2821963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9A007E4-9256-4ED3-B5AB-11BABE32C4B1}"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324037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A007E4-9256-4ED3-B5AB-11BABE32C4B1}"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227083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A007E4-9256-4ED3-B5AB-11BABE32C4B1}"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378869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A007E4-9256-4ED3-B5AB-11BABE32C4B1}"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2658527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A007E4-9256-4ED3-B5AB-11BABE32C4B1}"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1356367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A007E4-9256-4ED3-B5AB-11BABE32C4B1}"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3235720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A007E4-9256-4ED3-B5AB-11BABE32C4B1}" type="datetimeFigureOut">
              <a:rPr lang="en-US" smtClean="0"/>
              <a:t>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3481812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A007E4-9256-4ED3-B5AB-11BABE32C4B1}" type="datetimeFigureOut">
              <a:rPr lang="en-US" smtClean="0"/>
              <a:t>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2778809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007E4-9256-4ED3-B5AB-11BABE32C4B1}" type="datetimeFigureOut">
              <a:rPr lang="en-US" smtClean="0"/>
              <a:t>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1382033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A007E4-9256-4ED3-B5AB-11BABE32C4B1}"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3294686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A007E4-9256-4ED3-B5AB-11BABE32C4B1}"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EE187E-B6E7-4390-9172-3C3E72AFDDC4}" type="slidenum">
              <a:rPr lang="en-US" smtClean="0"/>
              <a:t>‹#›</a:t>
            </a:fld>
            <a:endParaRPr lang="en-US"/>
          </a:p>
        </p:txBody>
      </p:sp>
    </p:spTree>
    <p:extLst>
      <p:ext uri="{BB962C8B-B14F-4D97-AF65-F5344CB8AC3E}">
        <p14:creationId xmlns:p14="http://schemas.microsoft.com/office/powerpoint/2010/main" val="3102204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90000" t="1000" r="1000" b="8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007E4-9256-4ED3-B5AB-11BABE32C4B1}" type="datetimeFigureOut">
              <a:rPr lang="en-US" smtClean="0"/>
              <a:t>11/7/2025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E187E-B6E7-4390-9172-3C3E72AFDDC4}" type="slidenum">
              <a:rPr lang="en-US" smtClean="0"/>
              <a:t>‹#›</a:t>
            </a:fld>
            <a:endParaRPr lang="en-US"/>
          </a:p>
        </p:txBody>
      </p:sp>
    </p:spTree>
    <p:extLst>
      <p:ext uri="{BB962C8B-B14F-4D97-AF65-F5344CB8AC3E}">
        <p14:creationId xmlns:p14="http://schemas.microsoft.com/office/powerpoint/2010/main" val="2831186495"/>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22459/BPP.03.2018" TargetMode="External"/><Relationship Id="rId7" Type="http://schemas.openxmlformats.org/officeDocument/2006/relationships/hyperlink" Target="https://doi.org/10.1144/SP478.8" TargetMode="External"/><Relationship Id="rId2" Type="http://schemas.openxmlformats.org/officeDocument/2006/relationships/hyperlink" Target="https://doi.org/10.1016/j.resourpol.2020.101876" TargetMode="External"/><Relationship Id="rId1" Type="http://schemas.openxmlformats.org/officeDocument/2006/relationships/slideLayout" Target="../slideLayouts/slideLayout2.xml"/><Relationship Id="rId6" Type="http://schemas.openxmlformats.org/officeDocument/2006/relationships/hyperlink" Target="https://doi.org/10.1080/09644016.2019.1661487" TargetMode="External"/><Relationship Id="rId5" Type="http://schemas.openxmlformats.org/officeDocument/2006/relationships/hyperlink" Target="https://doi.org/10.1016/j.exis.2020.06.011" TargetMode="External"/><Relationship Id="rId4" Type="http://schemas.openxmlformats.org/officeDocument/2006/relationships/hyperlink" Target="https://doi.org/10.1016/j.jrurstud.2020.05.00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276726"/>
            <a:ext cx="9209316" cy="2673303"/>
          </a:xfrm>
          <a:ln>
            <a:solidFill>
              <a:schemeClr val="accent1"/>
            </a:solidFill>
          </a:ln>
        </p:spPr>
        <p:txBody>
          <a:bodyPr>
            <a:noAutofit/>
          </a:bodyPr>
          <a:lstStyle/>
          <a:p>
            <a:pPr algn="ctr">
              <a:buNone/>
            </a:pP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latin typeface="Tahoma" panose="020B0604030504040204" pitchFamily="34" charset="0"/>
                <a:ea typeface="Tahoma" panose="020B0604030504040204" pitchFamily="34" charset="0"/>
                <a:cs typeface="Tahoma" panose="020B0604030504040204" pitchFamily="34" charset="0"/>
              </a:rPr>
            </a:br>
            <a:br>
              <a:rPr lang="en-US" sz="3000" b="1" dirty="0"/>
            </a:br>
            <a:br>
              <a:rPr lang="en-US" sz="3000" b="1" dirty="0"/>
            </a:br>
            <a:br>
              <a:rPr lang="en-US" sz="3000" b="1" dirty="0"/>
            </a:br>
            <a:br>
              <a:rPr lang="en-US" sz="3000" b="1" dirty="0"/>
            </a:br>
            <a:r>
              <a:rPr lang="en-ZA" sz="3200" b="1" kern="100" dirty="0">
                <a:effectLst/>
                <a:latin typeface="Times New Roman" panose="02020603050405020304" pitchFamily="18" charset="0"/>
                <a:ea typeface="Calibri" panose="020F0502020204030204" pitchFamily="34" charset="0"/>
                <a:cs typeface="Times New Roman" panose="02020603050405020304" pitchFamily="18" charset="0"/>
              </a:rPr>
              <a:t>ASSESSMENT OF THE EFFECT OF ARTISANAL AND SMALL-SCALE MINING ON </a:t>
            </a:r>
            <a:br>
              <a:rPr lang="en-MW" sz="2000" kern="100" dirty="0">
                <a:effectLst/>
                <a:latin typeface="Calibri" panose="020F0502020204030204" pitchFamily="34" charset="0"/>
                <a:ea typeface="Calibri" panose="020F0502020204030204" pitchFamily="34" charset="0"/>
                <a:cs typeface="Times New Roman" panose="02020603050405020304" pitchFamily="18" charset="0"/>
              </a:rPr>
            </a:br>
            <a:r>
              <a:rPr lang="en-ZA" sz="3200" b="1" kern="100" dirty="0">
                <a:effectLst/>
                <a:latin typeface="Times New Roman" panose="02020603050405020304" pitchFamily="18" charset="0"/>
                <a:ea typeface="Calibri" panose="020F0502020204030204" pitchFamily="34" charset="0"/>
                <a:cs typeface="Times New Roman" panose="02020603050405020304" pitchFamily="18" charset="0"/>
              </a:rPr>
              <a:t>HOUSEHOLD INCOME LEVELS IN RURAL MALAWI: A CASE OF DOWA DISTRICT MINERS </a:t>
            </a:r>
            <a:br>
              <a:rPr lang="en-MW" sz="20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000" dirty="0"/>
          </a:p>
        </p:txBody>
      </p:sp>
      <p:sp>
        <p:nvSpPr>
          <p:cNvPr id="3" name="Subtitle 2"/>
          <p:cNvSpPr>
            <a:spLocks noGrp="1"/>
          </p:cNvSpPr>
          <p:nvPr>
            <p:ph type="subTitle" idx="1"/>
          </p:nvPr>
        </p:nvSpPr>
        <p:spPr>
          <a:xfrm>
            <a:off x="1524000" y="3445164"/>
            <a:ext cx="9209316" cy="2389579"/>
          </a:xfrm>
          <a:ln>
            <a:solidFill>
              <a:schemeClr val="accent1"/>
            </a:solidFill>
          </a:ln>
        </p:spPr>
        <p:txBody>
          <a:bodyPr>
            <a:normAutofit/>
          </a:bodyPr>
          <a:lstStyle/>
          <a:p>
            <a:r>
              <a:rPr lang="en-GB" sz="2800" dirty="0">
                <a:ea typeface="Tahoma" panose="020B0604030504040204" pitchFamily="34" charset="0"/>
                <a:cs typeface="Tahoma" panose="020B0604030504040204" pitchFamily="34" charset="0"/>
              </a:rPr>
              <a:t>MBA Thesis Defence</a:t>
            </a:r>
          </a:p>
          <a:p>
            <a:r>
              <a:rPr lang="en-GB" sz="2800" b="1" dirty="0">
                <a:solidFill>
                  <a:prstClr val="black"/>
                </a:solidFill>
                <a:ea typeface="Tahoma" panose="020B0604030504040204" pitchFamily="34" charset="0"/>
                <a:cs typeface="Tahoma" panose="020B0604030504040204" pitchFamily="34" charset="0"/>
              </a:rPr>
              <a:t>GERALD MVULA </a:t>
            </a:r>
          </a:p>
          <a:p>
            <a:endParaRPr lang="en-US" altLang="en-US" sz="2800" dirty="0">
              <a:ea typeface="Tahoma" panose="020B0604030504040204" pitchFamily="34" charset="0"/>
              <a:cs typeface="Tahoma" panose="020B0604030504040204" pitchFamily="34" charset="0"/>
            </a:endParaRPr>
          </a:p>
          <a:p>
            <a:r>
              <a:rPr lang="en-US" altLang="en-US" sz="2800" dirty="0">
                <a:ea typeface="Tahoma" panose="020B0604030504040204" pitchFamily="34" charset="0"/>
                <a:cs typeface="Tahoma" panose="020B0604030504040204" pitchFamily="34" charset="0"/>
              </a:rPr>
              <a:t>            ESAMI BUSINESS SCHOOL, ARUSHA, TANZANIA</a:t>
            </a:r>
            <a:endParaRPr lang="en-US" sz="2800" dirty="0">
              <a:ea typeface="Tahoma" panose="020B0604030504040204" pitchFamily="34" charset="0"/>
              <a:cs typeface="Tahoma" panose="020B0604030504040204" pitchFamily="34" charset="0"/>
            </a:endParaRPr>
          </a:p>
        </p:txBody>
      </p:sp>
      <p:pic>
        <p:nvPicPr>
          <p:cNvPr id="4" name="Picture 3" descr="ESAMI • Eastern and Southern African Management Institute">
            <a:extLst>
              <a:ext uri="{FF2B5EF4-FFF2-40B4-BE49-F238E27FC236}">
                <a16:creationId xmlns:a16="http://schemas.microsoft.com/office/drawing/2014/main" id="{A020C8EC-BFB5-7B0E-4FBB-3C244A0AC2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1732" y="3734678"/>
            <a:ext cx="1496060" cy="1606550"/>
          </a:xfrm>
          <a:prstGeom prst="rect">
            <a:avLst/>
          </a:prstGeom>
          <a:noFill/>
          <a:ln>
            <a:noFill/>
          </a:ln>
        </p:spPr>
      </p:pic>
    </p:spTree>
    <p:extLst>
      <p:ext uri="{BB962C8B-B14F-4D97-AF65-F5344CB8AC3E}">
        <p14:creationId xmlns:p14="http://schemas.microsoft.com/office/powerpoint/2010/main" val="270864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08" y="152689"/>
            <a:ext cx="11058237" cy="529236"/>
          </a:xfrm>
        </p:spPr>
        <p:txBody>
          <a:bodyPr>
            <a:normAutofit fontScale="90000"/>
          </a:bodyPr>
          <a:lstStyle/>
          <a:p>
            <a:r>
              <a:rPr lang="en-US" b="1" dirty="0">
                <a:latin typeface="+mn-lt"/>
              </a:rPr>
              <a:t>MATERIALS AND METHODS</a:t>
            </a:r>
            <a:endParaRPr lang="en-US" dirty="0">
              <a:latin typeface="+mn-lt"/>
            </a:endParaRPr>
          </a:p>
        </p:txBody>
      </p:sp>
      <p:graphicFrame>
        <p:nvGraphicFramePr>
          <p:cNvPr id="10" name="Content Placeholder 9">
            <a:extLst>
              <a:ext uri="{FF2B5EF4-FFF2-40B4-BE49-F238E27FC236}">
                <a16:creationId xmlns:a16="http://schemas.microsoft.com/office/drawing/2014/main" id="{97AF0362-1968-3091-CCA4-9A3DC2BB8961}"/>
              </a:ext>
            </a:extLst>
          </p:cNvPr>
          <p:cNvGraphicFramePr>
            <a:graphicFrameLocks noGrp="1"/>
          </p:cNvGraphicFramePr>
          <p:nvPr>
            <p:ph sz="half" idx="2"/>
            <p:extLst>
              <p:ext uri="{D42A27DB-BD31-4B8C-83A1-F6EECF244321}">
                <p14:modId xmlns:p14="http://schemas.microsoft.com/office/powerpoint/2010/main" val="3760780777"/>
              </p:ext>
            </p:extLst>
          </p:nvPr>
        </p:nvGraphicFramePr>
        <p:xfrm>
          <a:off x="5696526" y="1371600"/>
          <a:ext cx="6021388" cy="5080000"/>
        </p:xfrm>
        <a:graphic>
          <a:graphicData uri="http://schemas.openxmlformats.org/drawingml/2006/table">
            <a:tbl>
              <a:tblPr firstRow="1" firstCol="1" bandRow="1">
                <a:tableStyleId>{5C22544A-7EE6-4342-B048-85BDC9FD1C3A}</a:tableStyleId>
              </a:tblPr>
              <a:tblGrid>
                <a:gridCol w="1445004">
                  <a:extLst>
                    <a:ext uri="{9D8B030D-6E8A-4147-A177-3AD203B41FA5}">
                      <a16:colId xmlns:a16="http://schemas.microsoft.com/office/drawing/2014/main" val="1631928060"/>
                    </a:ext>
                  </a:extLst>
                </a:gridCol>
                <a:gridCol w="2027512">
                  <a:extLst>
                    <a:ext uri="{9D8B030D-6E8A-4147-A177-3AD203B41FA5}">
                      <a16:colId xmlns:a16="http://schemas.microsoft.com/office/drawing/2014/main" val="467164340"/>
                    </a:ext>
                  </a:extLst>
                </a:gridCol>
                <a:gridCol w="2548872">
                  <a:extLst>
                    <a:ext uri="{9D8B030D-6E8A-4147-A177-3AD203B41FA5}">
                      <a16:colId xmlns:a16="http://schemas.microsoft.com/office/drawing/2014/main" val="499479745"/>
                    </a:ext>
                  </a:extLst>
                </a:gridCol>
              </a:tblGrid>
              <a:tr h="420699">
                <a:tc>
                  <a:txBody>
                    <a:bodyPr/>
                    <a:lstStyle/>
                    <a:p>
                      <a:pPr algn="just">
                        <a:lnSpc>
                          <a:spcPct val="150000"/>
                        </a:lnSpc>
                        <a:spcBef>
                          <a:spcPts val="200"/>
                        </a:spcBef>
                        <a:spcAft>
                          <a:spcPts val="800"/>
                        </a:spcAft>
                        <a:buNone/>
                      </a:pPr>
                      <a:r>
                        <a:rPr lang="en-GB" sz="1200" kern="100" dirty="0">
                          <a:effectLst/>
                        </a:rPr>
                        <a:t>Minerals</a:t>
                      </a:r>
                      <a:endParaRPr lang="en-MW" sz="1200" kern="100" dirty="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Location</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Operator/Type</a:t>
                      </a:r>
                      <a:endParaRPr lang="en-MW" sz="1200" kern="100">
                        <a:effectLst/>
                        <a:latin typeface="Times New Roman" panose="02020603050405020304" pitchFamily="18" charset="0"/>
                        <a:ea typeface="DengXian" panose="02010600030101010101" pitchFamily="2" charset="-122"/>
                      </a:endParaRPr>
                    </a:p>
                  </a:txBody>
                  <a:tcPr marL="68580" marR="68580" marT="0" marB="0"/>
                </a:tc>
                <a:extLst>
                  <a:ext uri="{0D108BD9-81ED-4DB2-BD59-A6C34878D82A}">
                    <a16:rowId xmlns:a16="http://schemas.microsoft.com/office/drawing/2014/main" val="2083549282"/>
                  </a:ext>
                </a:extLst>
              </a:tr>
              <a:tr h="627941">
                <a:tc>
                  <a:txBody>
                    <a:bodyPr/>
                    <a:lstStyle/>
                    <a:p>
                      <a:pPr algn="just">
                        <a:lnSpc>
                          <a:spcPct val="150000"/>
                        </a:lnSpc>
                        <a:spcBef>
                          <a:spcPts val="200"/>
                        </a:spcBef>
                        <a:spcAft>
                          <a:spcPts val="800"/>
                        </a:spcAft>
                        <a:buNone/>
                      </a:pPr>
                      <a:r>
                        <a:rPr lang="en-GB" sz="1200" kern="100">
                          <a:effectLst/>
                        </a:rPr>
                        <a:t>Gypsum</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T/A Kayembe</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Artisanal, Small Scale Miners</a:t>
                      </a:r>
                      <a:endParaRPr lang="en-MW" sz="1200" kern="100">
                        <a:effectLst/>
                        <a:latin typeface="Times New Roman" panose="02020603050405020304" pitchFamily="18" charset="0"/>
                        <a:ea typeface="DengXian" panose="02010600030101010101" pitchFamily="2" charset="-122"/>
                      </a:endParaRPr>
                    </a:p>
                  </a:txBody>
                  <a:tcPr marL="68580" marR="68580" marT="0" marB="0"/>
                </a:tc>
                <a:extLst>
                  <a:ext uri="{0D108BD9-81ED-4DB2-BD59-A6C34878D82A}">
                    <a16:rowId xmlns:a16="http://schemas.microsoft.com/office/drawing/2014/main" val="2469008415"/>
                  </a:ext>
                </a:extLst>
              </a:tr>
              <a:tr h="891655">
                <a:tc>
                  <a:txBody>
                    <a:bodyPr/>
                    <a:lstStyle/>
                    <a:p>
                      <a:pPr algn="just">
                        <a:lnSpc>
                          <a:spcPct val="150000"/>
                        </a:lnSpc>
                        <a:spcBef>
                          <a:spcPts val="200"/>
                        </a:spcBef>
                        <a:spcAft>
                          <a:spcPts val="800"/>
                        </a:spcAft>
                        <a:buNone/>
                      </a:pPr>
                      <a:r>
                        <a:rPr lang="en-GB" sz="1200" kern="100">
                          <a:effectLst/>
                        </a:rPr>
                        <a:t>Galena</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T/As Chiwere, Mkukula, Msakambewa</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Artisanal, Small Scale Miners</a:t>
                      </a:r>
                      <a:endParaRPr lang="en-MW" sz="1200" kern="100">
                        <a:effectLst/>
                        <a:latin typeface="Times New Roman" panose="02020603050405020304" pitchFamily="18" charset="0"/>
                        <a:ea typeface="DengXian" panose="02010600030101010101" pitchFamily="2" charset="-122"/>
                      </a:endParaRPr>
                    </a:p>
                  </a:txBody>
                  <a:tcPr marL="68580" marR="68580" marT="0" marB="0"/>
                </a:tc>
                <a:extLst>
                  <a:ext uri="{0D108BD9-81ED-4DB2-BD59-A6C34878D82A}">
                    <a16:rowId xmlns:a16="http://schemas.microsoft.com/office/drawing/2014/main" val="3888405451"/>
                  </a:ext>
                </a:extLst>
              </a:tr>
              <a:tr h="627941">
                <a:tc>
                  <a:txBody>
                    <a:bodyPr/>
                    <a:lstStyle/>
                    <a:p>
                      <a:pPr algn="just">
                        <a:lnSpc>
                          <a:spcPct val="150000"/>
                        </a:lnSpc>
                        <a:spcBef>
                          <a:spcPts val="200"/>
                        </a:spcBef>
                        <a:spcAft>
                          <a:spcPts val="800"/>
                        </a:spcAft>
                        <a:buNone/>
                      </a:pPr>
                      <a:r>
                        <a:rPr lang="en-GB" sz="1200" kern="100">
                          <a:effectLst/>
                        </a:rPr>
                        <a:t>Quartz</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T/A Chiwere</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dirty="0">
                          <a:effectLst/>
                        </a:rPr>
                        <a:t>Artisanal, Small-Scale Miners</a:t>
                      </a:r>
                      <a:endParaRPr lang="en-MW" sz="1200" kern="100" dirty="0">
                        <a:effectLst/>
                        <a:latin typeface="Times New Roman" panose="02020603050405020304" pitchFamily="18" charset="0"/>
                        <a:ea typeface="DengXian" panose="02010600030101010101" pitchFamily="2" charset="-122"/>
                      </a:endParaRPr>
                    </a:p>
                  </a:txBody>
                  <a:tcPr marL="68580" marR="68580" marT="0" marB="0"/>
                </a:tc>
                <a:extLst>
                  <a:ext uri="{0D108BD9-81ED-4DB2-BD59-A6C34878D82A}">
                    <a16:rowId xmlns:a16="http://schemas.microsoft.com/office/drawing/2014/main" val="621794078"/>
                  </a:ext>
                </a:extLst>
              </a:tr>
              <a:tr h="627941">
                <a:tc>
                  <a:txBody>
                    <a:bodyPr/>
                    <a:lstStyle/>
                    <a:p>
                      <a:pPr algn="just">
                        <a:lnSpc>
                          <a:spcPct val="150000"/>
                        </a:lnSpc>
                        <a:spcBef>
                          <a:spcPts val="200"/>
                        </a:spcBef>
                        <a:spcAft>
                          <a:spcPts val="800"/>
                        </a:spcAft>
                        <a:buNone/>
                      </a:pPr>
                      <a:r>
                        <a:rPr lang="en-GB" sz="1200" kern="100">
                          <a:effectLst/>
                        </a:rPr>
                        <a:t>Fluorite</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T/A Chiwere</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dirty="0">
                          <a:effectLst/>
                        </a:rPr>
                        <a:t>Artisanal, Small Scale Miners</a:t>
                      </a:r>
                      <a:endParaRPr lang="en-MW" sz="1200" kern="100" dirty="0">
                        <a:effectLst/>
                        <a:latin typeface="Times New Roman" panose="02020603050405020304" pitchFamily="18" charset="0"/>
                        <a:ea typeface="DengXian" panose="02010600030101010101" pitchFamily="2" charset="-122"/>
                      </a:endParaRPr>
                    </a:p>
                  </a:txBody>
                  <a:tcPr marL="68580" marR="68580" marT="0" marB="0"/>
                </a:tc>
                <a:extLst>
                  <a:ext uri="{0D108BD9-81ED-4DB2-BD59-A6C34878D82A}">
                    <a16:rowId xmlns:a16="http://schemas.microsoft.com/office/drawing/2014/main" val="1101533904"/>
                  </a:ext>
                </a:extLst>
              </a:tr>
              <a:tr h="627941">
                <a:tc>
                  <a:txBody>
                    <a:bodyPr/>
                    <a:lstStyle/>
                    <a:p>
                      <a:pPr algn="just">
                        <a:lnSpc>
                          <a:spcPct val="150000"/>
                        </a:lnSpc>
                        <a:spcBef>
                          <a:spcPts val="200"/>
                        </a:spcBef>
                        <a:spcAft>
                          <a:spcPts val="800"/>
                        </a:spcAft>
                        <a:buNone/>
                      </a:pPr>
                      <a:r>
                        <a:rPr lang="en-GB" sz="1200" kern="100">
                          <a:effectLst/>
                        </a:rPr>
                        <a:t>Tourmaline</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T/As Kayemba, Chiwere</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Artisanal, Small Scale Miners</a:t>
                      </a:r>
                      <a:endParaRPr lang="en-MW" sz="1200" kern="100">
                        <a:effectLst/>
                        <a:latin typeface="Times New Roman" panose="02020603050405020304" pitchFamily="18" charset="0"/>
                        <a:ea typeface="DengXian" panose="02010600030101010101" pitchFamily="2" charset="-122"/>
                      </a:endParaRPr>
                    </a:p>
                  </a:txBody>
                  <a:tcPr marL="68580" marR="68580" marT="0" marB="0"/>
                </a:tc>
                <a:extLst>
                  <a:ext uri="{0D108BD9-81ED-4DB2-BD59-A6C34878D82A}">
                    <a16:rowId xmlns:a16="http://schemas.microsoft.com/office/drawing/2014/main" val="3416257482"/>
                  </a:ext>
                </a:extLst>
              </a:tr>
              <a:tr h="627941">
                <a:tc>
                  <a:txBody>
                    <a:bodyPr/>
                    <a:lstStyle/>
                    <a:p>
                      <a:pPr algn="just">
                        <a:lnSpc>
                          <a:spcPct val="150000"/>
                        </a:lnSpc>
                        <a:spcBef>
                          <a:spcPts val="200"/>
                        </a:spcBef>
                        <a:spcAft>
                          <a:spcPts val="800"/>
                        </a:spcAft>
                        <a:buNone/>
                      </a:pPr>
                      <a:r>
                        <a:rPr lang="en-GB" sz="1200" kern="100">
                          <a:effectLst/>
                        </a:rPr>
                        <a:t>Mica</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T/A Mkukula</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Artisanal, Small Scale Miners</a:t>
                      </a:r>
                      <a:endParaRPr lang="en-MW" sz="1200" kern="100">
                        <a:effectLst/>
                        <a:latin typeface="Times New Roman" panose="02020603050405020304" pitchFamily="18" charset="0"/>
                        <a:ea typeface="DengXian" panose="02010600030101010101" pitchFamily="2" charset="-122"/>
                      </a:endParaRPr>
                    </a:p>
                  </a:txBody>
                  <a:tcPr marL="68580" marR="68580" marT="0" marB="0"/>
                </a:tc>
                <a:extLst>
                  <a:ext uri="{0D108BD9-81ED-4DB2-BD59-A6C34878D82A}">
                    <a16:rowId xmlns:a16="http://schemas.microsoft.com/office/drawing/2014/main" val="258181657"/>
                  </a:ext>
                </a:extLst>
              </a:tr>
              <a:tr h="627941">
                <a:tc>
                  <a:txBody>
                    <a:bodyPr/>
                    <a:lstStyle/>
                    <a:p>
                      <a:pPr algn="just">
                        <a:lnSpc>
                          <a:spcPct val="150000"/>
                        </a:lnSpc>
                        <a:spcBef>
                          <a:spcPts val="200"/>
                        </a:spcBef>
                        <a:spcAft>
                          <a:spcPts val="800"/>
                        </a:spcAft>
                        <a:buNone/>
                      </a:pPr>
                      <a:r>
                        <a:rPr lang="en-GB" sz="1200" kern="100">
                          <a:effectLst/>
                        </a:rPr>
                        <a:t>Gold</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a:effectLst/>
                        </a:rPr>
                        <a:t>T/A Chiwere</a:t>
                      </a:r>
                      <a:endParaRPr lang="en-MW" sz="1200" kern="100">
                        <a:effectLst/>
                        <a:latin typeface="Times New Roman" panose="02020603050405020304" pitchFamily="18" charset="0"/>
                        <a:ea typeface="DengXian" panose="02010600030101010101" pitchFamily="2" charset="-122"/>
                      </a:endParaRPr>
                    </a:p>
                  </a:txBody>
                  <a:tcPr marL="68580" marR="68580" marT="0" marB="0"/>
                </a:tc>
                <a:tc>
                  <a:txBody>
                    <a:bodyPr/>
                    <a:lstStyle/>
                    <a:p>
                      <a:pPr algn="just">
                        <a:lnSpc>
                          <a:spcPct val="150000"/>
                        </a:lnSpc>
                        <a:spcBef>
                          <a:spcPts val="200"/>
                        </a:spcBef>
                        <a:spcAft>
                          <a:spcPts val="800"/>
                        </a:spcAft>
                        <a:buNone/>
                      </a:pPr>
                      <a:r>
                        <a:rPr lang="en-GB" sz="1200" kern="100" dirty="0">
                          <a:effectLst/>
                        </a:rPr>
                        <a:t>Artisanal, Small Scale Miners</a:t>
                      </a:r>
                      <a:endParaRPr lang="en-MW" sz="1200" kern="100" dirty="0">
                        <a:effectLst/>
                        <a:latin typeface="Times New Roman" panose="02020603050405020304" pitchFamily="18" charset="0"/>
                        <a:ea typeface="DengXian" panose="02010600030101010101" pitchFamily="2" charset="-122"/>
                      </a:endParaRPr>
                    </a:p>
                  </a:txBody>
                  <a:tcPr marL="68580" marR="68580" marT="0" marB="0"/>
                </a:tc>
                <a:extLst>
                  <a:ext uri="{0D108BD9-81ED-4DB2-BD59-A6C34878D82A}">
                    <a16:rowId xmlns:a16="http://schemas.microsoft.com/office/drawing/2014/main" val="3266573009"/>
                  </a:ext>
                </a:extLst>
              </a:tr>
            </a:tbl>
          </a:graphicData>
        </a:graphic>
      </p:graphicFrame>
      <p:pic>
        <p:nvPicPr>
          <p:cNvPr id="9" name="Content Placeholder 8">
            <a:extLst>
              <a:ext uri="{FF2B5EF4-FFF2-40B4-BE49-F238E27FC236}">
                <a16:creationId xmlns:a16="http://schemas.microsoft.com/office/drawing/2014/main" id="{159BAB70-A5B5-BA6D-42AC-7B43BE8E76A1}"/>
              </a:ext>
            </a:extLst>
          </p:cNvPr>
          <p:cNvPicPr>
            <a:picLocks noGrp="1" noChangeAspect="1"/>
          </p:cNvPicPr>
          <p:nvPr>
            <p:ph sz="half" idx="1"/>
          </p:nvPr>
        </p:nvPicPr>
        <p:blipFill>
          <a:blip r:embed="rId2"/>
          <a:stretch>
            <a:fillRect/>
          </a:stretch>
        </p:blipFill>
        <p:spPr>
          <a:xfrm>
            <a:off x="310308" y="1803002"/>
            <a:ext cx="5181600" cy="3990184"/>
          </a:xfrm>
          <a:prstGeom prst="rect">
            <a:avLst/>
          </a:prstGeom>
        </p:spPr>
      </p:pic>
    </p:spTree>
    <p:extLst>
      <p:ext uri="{BB962C8B-B14F-4D97-AF65-F5344CB8AC3E}">
        <p14:creationId xmlns:p14="http://schemas.microsoft.com/office/powerpoint/2010/main" val="3997115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978" y="0"/>
            <a:ext cx="10515600" cy="1325563"/>
          </a:xfrm>
        </p:spPr>
        <p:txBody>
          <a:bodyPr>
            <a:noAutofit/>
          </a:bodyPr>
          <a:lstStyle/>
          <a:p>
            <a:pPr marL="228600" lvl="0" indent="-457200" algn="ctr">
              <a:lnSpc>
                <a:spcPct val="107000"/>
              </a:lnSpc>
              <a:spcBef>
                <a:spcPts val="0"/>
              </a:spcBef>
              <a:spcAft>
                <a:spcPts val="800"/>
              </a:spcAft>
            </a:pPr>
            <a:r>
              <a:rPr lang="en-US" sz="4000" b="1" dirty="0">
                <a:solidFill>
                  <a:prstClr val="black"/>
                </a:solidFill>
                <a:latin typeface="Arial" panose="020B0604020202020204" pitchFamily="34" charset="0"/>
                <a:ea typeface="Calibri" panose="020F0502020204030204" pitchFamily="34" charset="0"/>
                <a:cs typeface="Arial" panose="020B0604020202020204" pitchFamily="34" charset="0"/>
              </a:rPr>
              <a:t>Research methodology</a:t>
            </a:r>
            <a:br>
              <a:rPr lang="en-US" sz="4000" b="1" dirty="0">
                <a:solidFill>
                  <a:prstClr val="black"/>
                </a:solidFill>
                <a:latin typeface="Arial" panose="020B0604020202020204" pitchFamily="34" charset="0"/>
                <a:ea typeface="Calibri" panose="020F0502020204030204" pitchFamily="34" charset="0"/>
                <a:cs typeface="Arial" panose="020B0604020202020204" pitchFamily="34" charset="0"/>
              </a:rPr>
            </a:br>
            <a:endParaRPr lang="en-US" sz="40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93358577"/>
              </p:ext>
            </p:extLst>
          </p:nvPr>
        </p:nvGraphicFramePr>
        <p:xfrm>
          <a:off x="838200" y="1177449"/>
          <a:ext cx="10515600" cy="5356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680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058" y="296299"/>
            <a:ext cx="10515600" cy="696759"/>
          </a:xfrm>
        </p:spPr>
        <p:txBody>
          <a:bodyPr/>
          <a:lstStyle/>
          <a:p>
            <a:r>
              <a:rPr lang="en-GB" b="1" dirty="0">
                <a:latin typeface="Calibri" panose="020F0502020204030204" pitchFamily="34" charset="0"/>
                <a:ea typeface="Tahoma" panose="020B0604030504040204" pitchFamily="34" charset="0"/>
                <a:cs typeface="Calibri" panose="020F0502020204030204" pitchFamily="34" charset="0"/>
              </a:rPr>
              <a:t>Continue </a:t>
            </a:r>
            <a:endParaRPr lang="en-US" dirty="0"/>
          </a:p>
        </p:txBody>
      </p:sp>
      <p:graphicFrame>
        <p:nvGraphicFramePr>
          <p:cNvPr id="6" name="Content Placeholder 3">
            <a:extLst>
              <a:ext uri="{FF2B5EF4-FFF2-40B4-BE49-F238E27FC236}">
                <a16:creationId xmlns:a16="http://schemas.microsoft.com/office/drawing/2014/main" id="{E69A4697-AFE4-4138-AC2C-0AC5AC310095}"/>
              </a:ext>
            </a:extLst>
          </p:cNvPr>
          <p:cNvGraphicFramePr>
            <a:graphicFrameLocks noGrp="1"/>
          </p:cNvGraphicFramePr>
          <p:nvPr>
            <p:ph idx="1"/>
            <p:extLst>
              <p:ext uri="{D42A27DB-BD31-4B8C-83A1-F6EECF244321}">
                <p14:modId xmlns:p14="http://schemas.microsoft.com/office/powerpoint/2010/main" val="4202736869"/>
              </p:ext>
            </p:extLst>
          </p:nvPr>
        </p:nvGraphicFramePr>
        <p:xfrm>
          <a:off x="-156510" y="1029899"/>
          <a:ext cx="11414760" cy="5531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892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638"/>
            <a:ext cx="11204712" cy="473075"/>
          </a:xfrm>
        </p:spPr>
        <p:txBody>
          <a:bodyPr>
            <a:noAutofit/>
          </a:bodyPr>
          <a:lstStyle/>
          <a:p>
            <a:r>
              <a:rPr lang="en-US" sz="3000" b="1" dirty="0">
                <a:latin typeface="+mn-lt"/>
                <a:ea typeface="Tahoma" panose="020B0604030504040204" pitchFamily="34" charset="0"/>
                <a:cs typeface="Tahoma" panose="020B0604030504040204" pitchFamily="34" charset="0"/>
              </a:rPr>
              <a:t>Results: </a:t>
            </a:r>
            <a:r>
              <a:rPr lang="en-US" sz="3000" dirty="0"/>
              <a:t>Level of ASM Participation (full-time vs part-time) on Income</a:t>
            </a:r>
            <a:endParaRPr lang="en-US" sz="3000" b="1" dirty="0">
              <a:latin typeface="+mn-lt"/>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27C305C0-488B-553D-C6FE-D3E827C78BB2}"/>
              </a:ext>
            </a:extLst>
          </p:cNvPr>
          <p:cNvSpPr txBox="1"/>
          <p:nvPr/>
        </p:nvSpPr>
        <p:spPr>
          <a:xfrm>
            <a:off x="167309" y="4798107"/>
            <a:ext cx="11857382" cy="1754326"/>
          </a:xfrm>
          <a:prstGeom prst="rect">
            <a:avLst/>
          </a:prstGeom>
          <a:noFill/>
        </p:spPr>
        <p:txBody>
          <a:bodyPr wrap="square">
            <a:spAutoFit/>
          </a:bodyPr>
          <a:lstStyle/>
          <a:p>
            <a:pPr algn="just"/>
            <a:r>
              <a:rPr lang="en-US" dirty="0"/>
              <a:t>The findings indicate that artisanal and small-scale mining (ASM) in Dowa District is predominantly a full-time occupation, with 73.4% of respondents engaging full-time, 20.2% part-time, and 6.4% seasonally. Most miners work between six to seven days a week, highlighting ASM’s role as a primary livelihood rather than a supplementary activity. Additionally, 85% of respondents believe full-time participation increases income, confirming that consistent engagement provides superior financial benefits. These results align with studies showing ASM’s evolution into a key income source amid limited rural employment alternatives.</a:t>
            </a:r>
            <a:endParaRPr lang="en-MW" dirty="0"/>
          </a:p>
        </p:txBody>
      </p:sp>
      <p:pic>
        <p:nvPicPr>
          <p:cNvPr id="3" name="Picture 2" descr="Forms response chart. Question title: B1.1 How would you classify your ASM participation?. Number of responses: 233 responses.">
            <a:extLst>
              <a:ext uri="{FF2B5EF4-FFF2-40B4-BE49-F238E27FC236}">
                <a16:creationId xmlns:a16="http://schemas.microsoft.com/office/drawing/2014/main" id="{7C7C3515-EA7A-B12F-D105-9ED5FD02D6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325"/>
          <a:stretch>
            <a:fillRect/>
          </a:stretch>
        </p:blipFill>
        <p:spPr bwMode="auto">
          <a:xfrm>
            <a:off x="401321" y="619713"/>
            <a:ext cx="4236720" cy="1874261"/>
          </a:xfrm>
          <a:prstGeom prst="rect">
            <a:avLst/>
          </a:prstGeom>
          <a:noFill/>
          <a:ln>
            <a:noFill/>
          </a:ln>
          <a:extLst>
            <a:ext uri="{53640926-AAD7-44D8-BBD7-CCE9431645EC}">
              <a14:shadowObscured xmlns:a14="http://schemas.microsoft.com/office/drawing/2010/main"/>
            </a:ext>
          </a:extLst>
        </p:spPr>
      </p:pic>
      <p:pic>
        <p:nvPicPr>
          <p:cNvPr id="4" name="Picture 3" descr="Forms response chart. Question title: B1.2. Average days per week in ASM:&#10;. Number of responses: 233 responses.">
            <a:extLst>
              <a:ext uri="{FF2B5EF4-FFF2-40B4-BE49-F238E27FC236}">
                <a16:creationId xmlns:a16="http://schemas.microsoft.com/office/drawing/2014/main" id="{FC5B1888-B6DD-AD23-5B76-6CADC1E2D7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38" b="13477"/>
          <a:stretch>
            <a:fillRect/>
          </a:stretch>
        </p:blipFill>
        <p:spPr bwMode="auto">
          <a:xfrm>
            <a:off x="6502070" y="619713"/>
            <a:ext cx="5319089" cy="2517140"/>
          </a:xfrm>
          <a:prstGeom prst="rect">
            <a:avLst/>
          </a:prstGeom>
          <a:noFill/>
          <a:ln>
            <a:noFill/>
          </a:ln>
          <a:extLst>
            <a:ext uri="{53640926-AAD7-44D8-BBD7-CCE9431645EC}">
              <a14:shadowObscured xmlns:a14="http://schemas.microsoft.com/office/drawing/2010/main"/>
            </a:ext>
          </a:extLst>
        </p:spPr>
      </p:pic>
      <p:pic>
        <p:nvPicPr>
          <p:cNvPr id="5" name="Picture 4" descr="Forms response chart. Question title: B2. INCOME EFFECTS OF PARTICIPATION LEVEL (Likert Scale: 1=Strongly Disagree, 2=Disagree, 3=Neutral, 4=Agree, 5=Strongly Agree)&#10;. Number of responses: .">
            <a:extLst>
              <a:ext uri="{FF2B5EF4-FFF2-40B4-BE49-F238E27FC236}">
                <a16:creationId xmlns:a16="http://schemas.microsoft.com/office/drawing/2014/main" id="{2B18DA81-B0A5-0029-7EE9-271C5F9DD8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710" b="4432"/>
          <a:stretch>
            <a:fillRect/>
          </a:stretch>
        </p:blipFill>
        <p:spPr bwMode="auto">
          <a:xfrm>
            <a:off x="1879600" y="2723852"/>
            <a:ext cx="4932680" cy="20742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274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C2FD7-B874-C76C-6318-4A5170E69D2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6F6F878-5729-5736-EC18-C83E3A95B0DB}"/>
              </a:ext>
            </a:extLst>
          </p:cNvPr>
          <p:cNvSpPr txBox="1">
            <a:spLocks/>
          </p:cNvSpPr>
          <p:nvPr/>
        </p:nvSpPr>
        <p:spPr>
          <a:xfrm>
            <a:off x="91440" y="128587"/>
            <a:ext cx="11201400" cy="4730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mn-lt"/>
                <a:ea typeface="Tahoma" panose="020B0604030504040204" pitchFamily="34" charset="0"/>
                <a:cs typeface="Tahoma" panose="020B0604030504040204" pitchFamily="34" charset="0"/>
              </a:rPr>
              <a:t>Results: </a:t>
            </a:r>
            <a:r>
              <a:rPr lang="en-US" sz="3000" dirty="0"/>
              <a:t>Scale of ASM Operation and its Effect on Household Income</a:t>
            </a:r>
            <a:endParaRPr lang="en-US" sz="3000" b="1" dirty="0">
              <a:latin typeface="+mn-lt"/>
              <a:ea typeface="Tahoma" panose="020B0604030504040204" pitchFamily="34" charset="0"/>
              <a:cs typeface="Tahoma" panose="020B0604030504040204" pitchFamily="34" charset="0"/>
            </a:endParaRPr>
          </a:p>
        </p:txBody>
      </p:sp>
      <p:pic>
        <p:nvPicPr>
          <p:cNvPr id="2" name="Picture 1" descr="Forms response chart. Question title: C1.1 Scale of your ASM operation . Number of responses: 237 responses.">
            <a:extLst>
              <a:ext uri="{FF2B5EF4-FFF2-40B4-BE49-F238E27FC236}">
                <a16:creationId xmlns:a16="http://schemas.microsoft.com/office/drawing/2014/main" id="{10AFF406-DDB9-CA7B-2C69-70308EA4C7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05" b="7715"/>
          <a:stretch>
            <a:fillRect/>
          </a:stretch>
        </p:blipFill>
        <p:spPr bwMode="auto">
          <a:xfrm>
            <a:off x="91440" y="723801"/>
            <a:ext cx="5943600" cy="2133600"/>
          </a:xfrm>
          <a:prstGeom prst="rect">
            <a:avLst/>
          </a:prstGeom>
          <a:noFill/>
          <a:ln>
            <a:noFill/>
          </a:ln>
          <a:extLst>
            <a:ext uri="{53640926-AAD7-44D8-BBD7-CCE9431645EC}">
              <a14:shadowObscured xmlns:a14="http://schemas.microsoft.com/office/drawing/2010/main"/>
            </a:ext>
          </a:extLst>
        </p:spPr>
      </p:pic>
      <p:pic>
        <p:nvPicPr>
          <p:cNvPr id="5" name="Picture 4" descr="Forms response chart. Question title: C2.6 Equipment value:. Number of responses: 235 responses.">
            <a:extLst>
              <a:ext uri="{FF2B5EF4-FFF2-40B4-BE49-F238E27FC236}">
                <a16:creationId xmlns:a16="http://schemas.microsoft.com/office/drawing/2014/main" id="{A3B046A1-48B4-D091-4106-AE15C5E6B5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01" b="7716"/>
          <a:stretch>
            <a:fillRect/>
          </a:stretch>
        </p:blipFill>
        <p:spPr bwMode="auto">
          <a:xfrm>
            <a:off x="6035040" y="708660"/>
            <a:ext cx="5943600" cy="2141220"/>
          </a:xfrm>
          <a:prstGeom prst="rect">
            <a:avLst/>
          </a:prstGeom>
          <a:noFill/>
          <a:ln>
            <a:noFill/>
          </a:ln>
          <a:extLst>
            <a:ext uri="{53640926-AAD7-44D8-BBD7-CCE9431645EC}">
              <a14:shadowObscured xmlns:a14="http://schemas.microsoft.com/office/drawing/2010/main"/>
            </a:ext>
          </a:extLst>
        </p:spPr>
      </p:pic>
      <p:pic>
        <p:nvPicPr>
          <p:cNvPr id="4" name="Picture 3" descr="Forms response chart. Question title: C2. SCALE EFFECTS ON INCOME (Likert Scale: 1=Strongly Disagree, 2=Disagree, 3=Neutral, 4=Agree, 5=Strongly Agree)&#10;. Number of responses: .">
            <a:extLst>
              <a:ext uri="{FF2B5EF4-FFF2-40B4-BE49-F238E27FC236}">
                <a16:creationId xmlns:a16="http://schemas.microsoft.com/office/drawing/2014/main" id="{C8927786-A201-5F9A-42FF-F7CE439240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263" b="5541"/>
          <a:stretch>
            <a:fillRect/>
          </a:stretch>
        </p:blipFill>
        <p:spPr bwMode="auto">
          <a:xfrm>
            <a:off x="2598420" y="2659381"/>
            <a:ext cx="5943600" cy="2453640"/>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D47EF31-725D-061C-9AD2-3A0F5298F35D}"/>
              </a:ext>
            </a:extLst>
          </p:cNvPr>
          <p:cNvSpPr txBox="1"/>
          <p:nvPr/>
        </p:nvSpPr>
        <p:spPr>
          <a:xfrm>
            <a:off x="91440" y="5103674"/>
            <a:ext cx="12100560" cy="1754326"/>
          </a:xfrm>
          <a:prstGeom prst="rect">
            <a:avLst/>
          </a:prstGeom>
          <a:noFill/>
        </p:spPr>
        <p:txBody>
          <a:bodyPr wrap="square">
            <a:spAutoFit/>
          </a:bodyPr>
          <a:lstStyle/>
          <a:p>
            <a:pPr algn="just"/>
            <a:r>
              <a:rPr lang="en-US" dirty="0"/>
              <a:t>The findings reveal that artisanal and small-scale mining (ASM) in Dowa District is dominated by individual (44.3%) and small group (38.8%) operations, underscoring its micro-scale, survivalist nature. Most ventures employ fewer than four workers and process minimal material volumes, confirming ASM’s subsistence-level productivity. While 82% of respondents recognize that larger-scale operations generate higher incomes, mixed views exist on group work and equipment investments due to resource constraints. Despite aspirations for scaling up, limited capital and low-value equipment (under MWK 200,000 for 84.7%) restrict productivity and income growth potential.</a:t>
            </a:r>
            <a:endParaRPr lang="en-MW" dirty="0"/>
          </a:p>
        </p:txBody>
      </p:sp>
    </p:spTree>
    <p:extLst>
      <p:ext uri="{BB962C8B-B14F-4D97-AF65-F5344CB8AC3E}">
        <p14:creationId xmlns:p14="http://schemas.microsoft.com/office/powerpoint/2010/main" val="293686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A5D6-AEB3-721A-9D29-84F4A59B1F4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4E53219-6569-89DC-F732-209EC5C72323}"/>
              </a:ext>
            </a:extLst>
          </p:cNvPr>
          <p:cNvSpPr txBox="1">
            <a:spLocks/>
          </p:cNvSpPr>
          <p:nvPr/>
        </p:nvSpPr>
        <p:spPr>
          <a:xfrm>
            <a:off x="279952" y="273685"/>
            <a:ext cx="11632096" cy="4730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mn-lt"/>
                <a:ea typeface="Tahoma" panose="020B0604030504040204" pitchFamily="34" charset="0"/>
                <a:cs typeface="Tahoma" panose="020B0604030504040204" pitchFamily="34" charset="0"/>
              </a:rPr>
              <a:t>Results: </a:t>
            </a:r>
            <a:r>
              <a:rPr lang="en-US" sz="3000" dirty="0">
                <a:latin typeface="+mn-lt"/>
                <a:ea typeface="Tahoma" panose="020B0604030504040204" pitchFamily="34" charset="0"/>
                <a:cs typeface="Tahoma" panose="020B0604030504040204" pitchFamily="34" charset="0"/>
              </a:rPr>
              <a:t>Access to Finance as A Moderator</a:t>
            </a:r>
            <a:r>
              <a:rPr lang="en-US" sz="3000" dirty="0"/>
              <a:t>.</a:t>
            </a:r>
            <a:endParaRPr lang="en-US" sz="3000" b="1" dirty="0">
              <a:latin typeface="+mn-lt"/>
              <a:ea typeface="Tahoma" panose="020B0604030504040204" pitchFamily="34" charset="0"/>
              <a:cs typeface="Tahoma" panose="020B0604030504040204" pitchFamily="34" charset="0"/>
            </a:endParaRPr>
          </a:p>
        </p:txBody>
      </p:sp>
      <p:graphicFrame>
        <p:nvGraphicFramePr>
          <p:cNvPr id="3" name="Table 2">
            <a:extLst>
              <a:ext uri="{FF2B5EF4-FFF2-40B4-BE49-F238E27FC236}">
                <a16:creationId xmlns:a16="http://schemas.microsoft.com/office/drawing/2014/main" id="{CC7E5999-8CD0-4972-8760-B3D72ECB609F}"/>
              </a:ext>
            </a:extLst>
          </p:cNvPr>
          <p:cNvGraphicFramePr>
            <a:graphicFrameLocks noGrp="1"/>
          </p:cNvGraphicFramePr>
          <p:nvPr>
            <p:extLst>
              <p:ext uri="{D42A27DB-BD31-4B8C-83A1-F6EECF244321}">
                <p14:modId xmlns:p14="http://schemas.microsoft.com/office/powerpoint/2010/main" val="3426681226"/>
              </p:ext>
            </p:extLst>
          </p:nvPr>
        </p:nvGraphicFramePr>
        <p:xfrm>
          <a:off x="172720" y="746760"/>
          <a:ext cx="10708641" cy="5997825"/>
        </p:xfrm>
        <a:graphic>
          <a:graphicData uri="http://schemas.openxmlformats.org/drawingml/2006/table">
            <a:tbl>
              <a:tblPr>
                <a:tableStyleId>{5C22544A-7EE6-4342-B048-85BDC9FD1C3A}</a:tableStyleId>
              </a:tblPr>
              <a:tblGrid>
                <a:gridCol w="3246242">
                  <a:extLst>
                    <a:ext uri="{9D8B030D-6E8A-4147-A177-3AD203B41FA5}">
                      <a16:colId xmlns:a16="http://schemas.microsoft.com/office/drawing/2014/main" val="1388706523"/>
                    </a:ext>
                  </a:extLst>
                </a:gridCol>
                <a:gridCol w="2632623">
                  <a:extLst>
                    <a:ext uri="{9D8B030D-6E8A-4147-A177-3AD203B41FA5}">
                      <a16:colId xmlns:a16="http://schemas.microsoft.com/office/drawing/2014/main" val="3628217243"/>
                    </a:ext>
                  </a:extLst>
                </a:gridCol>
                <a:gridCol w="4829776">
                  <a:extLst>
                    <a:ext uri="{9D8B030D-6E8A-4147-A177-3AD203B41FA5}">
                      <a16:colId xmlns:a16="http://schemas.microsoft.com/office/drawing/2014/main" val="3393698145"/>
                    </a:ext>
                  </a:extLst>
                </a:gridCol>
              </a:tblGrid>
              <a:tr h="246040">
                <a:tc gridSpan="2">
                  <a:txBody>
                    <a:bodyPr/>
                    <a:lstStyle/>
                    <a:p>
                      <a:pPr algn="l" fontAlgn="ctr">
                        <a:buNone/>
                      </a:pPr>
                      <a:r>
                        <a:rPr lang="en-GB" sz="1500" u="none" strike="noStrike" dirty="0">
                          <a:effectLst/>
                        </a:rPr>
                        <a:t>Thematic Analysis of Findings</a:t>
                      </a:r>
                      <a:endParaRPr lang="en-GB" sz="1500" b="1" i="0" u="none" strike="noStrike" dirty="0">
                        <a:solidFill>
                          <a:srgbClr val="000000"/>
                        </a:solidFill>
                        <a:effectLst/>
                        <a:latin typeface="Aptos Narrow" panose="020B0004020202020204" pitchFamily="34" charset="0"/>
                      </a:endParaRPr>
                    </a:p>
                  </a:txBody>
                  <a:tcPr marL="6563" marR="6563" marT="6563" marB="0" anchor="ctr"/>
                </a:tc>
                <a:tc hMerge="1">
                  <a:txBody>
                    <a:bodyPr/>
                    <a:lstStyle/>
                    <a:p>
                      <a:endParaRPr lang="en-MW"/>
                    </a:p>
                  </a:txBody>
                  <a:tcPr/>
                </a:tc>
                <a:tc>
                  <a:txBody>
                    <a:bodyPr/>
                    <a:lstStyle/>
                    <a:p>
                      <a:pPr algn="l" fontAlgn="b">
                        <a:buNone/>
                      </a:pPr>
                      <a:endParaRPr lang="en-MW" sz="1500" b="0" i="0" u="none" strike="noStrike">
                        <a:solidFill>
                          <a:srgbClr val="000000"/>
                        </a:solidFill>
                        <a:effectLst/>
                        <a:latin typeface="Aptos Narrow" panose="020B0004020202020204" pitchFamily="34" charset="0"/>
                      </a:endParaRPr>
                    </a:p>
                  </a:txBody>
                  <a:tcPr marL="6563" marR="6563" marT="6563" marB="0" anchor="b"/>
                </a:tc>
                <a:extLst>
                  <a:ext uri="{0D108BD9-81ED-4DB2-BD59-A6C34878D82A}">
                    <a16:rowId xmlns:a16="http://schemas.microsoft.com/office/drawing/2014/main" val="1123811500"/>
                  </a:ext>
                </a:extLst>
              </a:tr>
              <a:tr h="246040">
                <a:tc>
                  <a:txBody>
                    <a:bodyPr/>
                    <a:lstStyle/>
                    <a:p>
                      <a:pPr algn="l" fontAlgn="b">
                        <a:buNone/>
                      </a:pPr>
                      <a:endParaRPr lang="en-MW" sz="1500" b="0" i="0" u="none" strike="noStrike">
                        <a:solidFill>
                          <a:srgbClr val="000000"/>
                        </a:solidFill>
                        <a:effectLst/>
                        <a:latin typeface="Aptos Narrow" panose="020B0004020202020204" pitchFamily="34" charset="0"/>
                      </a:endParaRPr>
                    </a:p>
                  </a:txBody>
                  <a:tcPr marL="6563" marR="6563" marT="6563" marB="0" anchor="b"/>
                </a:tc>
                <a:tc>
                  <a:txBody>
                    <a:bodyPr/>
                    <a:lstStyle/>
                    <a:p>
                      <a:pPr algn="l" fontAlgn="b">
                        <a:buNone/>
                      </a:pPr>
                      <a:endParaRPr lang="en-MW" sz="1500" b="0" i="0" u="none" strike="noStrike">
                        <a:solidFill>
                          <a:srgbClr val="000000"/>
                        </a:solidFill>
                        <a:effectLst/>
                        <a:latin typeface="Aptos Narrow" panose="020B0004020202020204" pitchFamily="34" charset="0"/>
                      </a:endParaRPr>
                    </a:p>
                  </a:txBody>
                  <a:tcPr marL="6563" marR="6563" marT="6563" marB="0" anchor="b"/>
                </a:tc>
                <a:tc>
                  <a:txBody>
                    <a:bodyPr/>
                    <a:lstStyle/>
                    <a:p>
                      <a:pPr algn="l" fontAlgn="b">
                        <a:buNone/>
                      </a:pPr>
                      <a:endParaRPr lang="en-MW" sz="1500" b="0" i="0" u="none" strike="noStrike">
                        <a:solidFill>
                          <a:srgbClr val="000000"/>
                        </a:solidFill>
                        <a:effectLst/>
                        <a:latin typeface="Aptos Narrow" panose="020B0004020202020204" pitchFamily="34" charset="0"/>
                      </a:endParaRPr>
                    </a:p>
                  </a:txBody>
                  <a:tcPr marL="6563" marR="6563" marT="6563" marB="0" anchor="b"/>
                </a:tc>
                <a:extLst>
                  <a:ext uri="{0D108BD9-81ED-4DB2-BD59-A6C34878D82A}">
                    <a16:rowId xmlns:a16="http://schemas.microsoft.com/office/drawing/2014/main" val="1293708435"/>
                  </a:ext>
                </a:extLst>
              </a:tr>
              <a:tr h="246040">
                <a:tc>
                  <a:txBody>
                    <a:bodyPr/>
                    <a:lstStyle/>
                    <a:p>
                      <a:pPr algn="ctr" fontAlgn="ctr">
                        <a:buNone/>
                      </a:pPr>
                      <a:r>
                        <a:rPr lang="en-GB" sz="1500" u="none" strike="noStrike">
                          <a:effectLst/>
                        </a:rPr>
                        <a:t>Main Theme</a:t>
                      </a:r>
                      <a:endParaRPr lang="en-GB" sz="1500" b="1" i="0" u="none" strike="noStrike">
                        <a:solidFill>
                          <a:srgbClr val="000000"/>
                        </a:solidFill>
                        <a:effectLst/>
                        <a:latin typeface="Aptos Narrow" panose="020B0004020202020204" pitchFamily="34" charset="0"/>
                      </a:endParaRPr>
                    </a:p>
                  </a:txBody>
                  <a:tcPr marL="6563" marR="6563" marT="6563" marB="0" anchor="ctr"/>
                </a:tc>
                <a:tc>
                  <a:txBody>
                    <a:bodyPr/>
                    <a:lstStyle/>
                    <a:p>
                      <a:pPr algn="ctr" fontAlgn="ctr">
                        <a:buNone/>
                      </a:pPr>
                      <a:r>
                        <a:rPr lang="en-GB" sz="1500" u="none" strike="noStrike">
                          <a:effectLst/>
                        </a:rPr>
                        <a:t>Sub-Themes</a:t>
                      </a:r>
                      <a:endParaRPr lang="en-GB" sz="1500" b="1" i="0" u="none" strike="noStrike">
                        <a:solidFill>
                          <a:srgbClr val="000000"/>
                        </a:solidFill>
                        <a:effectLst/>
                        <a:latin typeface="Aptos Narrow" panose="020B0004020202020204" pitchFamily="34" charset="0"/>
                      </a:endParaRPr>
                    </a:p>
                  </a:txBody>
                  <a:tcPr marL="6563" marR="6563" marT="6563" marB="0" anchor="ctr"/>
                </a:tc>
                <a:tc>
                  <a:txBody>
                    <a:bodyPr/>
                    <a:lstStyle/>
                    <a:p>
                      <a:pPr algn="ctr" fontAlgn="ctr">
                        <a:buNone/>
                      </a:pPr>
                      <a:r>
                        <a:rPr lang="en-GB" sz="1500" u="none" strike="noStrike">
                          <a:effectLst/>
                        </a:rPr>
                        <a:t>Brief Description</a:t>
                      </a:r>
                      <a:endParaRPr lang="en-GB" sz="1500" b="1"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1283755501"/>
                  </a:ext>
                </a:extLst>
              </a:tr>
              <a:tr h="485630">
                <a:tc>
                  <a:txBody>
                    <a:bodyPr/>
                    <a:lstStyle/>
                    <a:p>
                      <a:pPr algn="l" fontAlgn="ctr">
                        <a:buNone/>
                      </a:pPr>
                      <a:r>
                        <a:rPr lang="en-US" sz="1500" u="none" strike="noStrike">
                          <a:effectLst/>
                        </a:rPr>
                        <a:t>1. Financial Exclusion and Limited Access</a:t>
                      </a:r>
                      <a:endParaRPr lang="en-US" sz="1500" b="1"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dirty="0">
                          <a:effectLst/>
                        </a:rPr>
                        <a:t>1.1 High Financial Exclusion</a:t>
                      </a:r>
                      <a:endParaRPr lang="en-GB" sz="1500" b="0" i="0" u="none" strike="noStrike" dirty="0">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85.4% lack access to formal financial services, showing deep exclusion.</a:t>
                      </a:r>
                      <a:endParaRPr lang="en-US"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4183707127"/>
                  </a:ext>
                </a:extLst>
              </a:tr>
              <a:tr h="246040">
                <a:tc>
                  <a:txBody>
                    <a:bodyPr/>
                    <a:lstStyle/>
                    <a:p>
                      <a:pPr algn="l" fontAlgn="ctr">
                        <a:buNone/>
                      </a:pPr>
                      <a:endParaRPr lang="en-MW"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1.2 Low Digital Finance Use</a:t>
                      </a:r>
                      <a:endParaRPr lang="en-US"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Only 8.8% access mobile or formal financial systems.</a:t>
                      </a:r>
                      <a:endParaRPr lang="en-US"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1397936024"/>
                  </a:ext>
                </a:extLst>
              </a:tr>
              <a:tr h="370769">
                <a:tc>
                  <a:txBody>
                    <a:bodyPr/>
                    <a:lstStyle/>
                    <a:p>
                      <a:pPr algn="l" fontAlgn="ctr">
                        <a:buNone/>
                      </a:pPr>
                      <a:endParaRPr lang="en-MW"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1.3 Socioeconomic Disparities</a:t>
                      </a:r>
                      <a:endParaRPr lang="en-GB"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Exclusion linked to gender, income, and education gaps.</a:t>
                      </a:r>
                      <a:endParaRPr lang="en-US"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3676563727"/>
                  </a:ext>
                </a:extLst>
              </a:tr>
              <a:tr h="485630">
                <a:tc>
                  <a:txBody>
                    <a:bodyPr/>
                    <a:lstStyle/>
                    <a:p>
                      <a:pPr algn="l" fontAlgn="ctr">
                        <a:buNone/>
                      </a:pPr>
                      <a:r>
                        <a:rPr lang="en-US" sz="1500" u="none" strike="noStrike">
                          <a:effectLst/>
                        </a:rPr>
                        <a:t>2. Credit Constraints Among Smallholders</a:t>
                      </a:r>
                      <a:endParaRPr lang="en-US" sz="1500" b="1"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2.1 Low Credit Access</a:t>
                      </a:r>
                      <a:endParaRPr lang="en-GB"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86.6% never sought loans, indicating major barriers.</a:t>
                      </a:r>
                      <a:endParaRPr lang="en-US"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3765254941"/>
                  </a:ext>
                </a:extLst>
              </a:tr>
              <a:tr h="370769">
                <a:tc>
                  <a:txBody>
                    <a:bodyPr/>
                    <a:lstStyle/>
                    <a:p>
                      <a:pPr algn="l" fontAlgn="ctr">
                        <a:buNone/>
                      </a:pPr>
                      <a:endParaRPr lang="en-MW"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2.2 Minimal Repeat Borrowing</a:t>
                      </a:r>
                      <a:endParaRPr lang="en-GB"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Few respondents accessed loans more than once.</a:t>
                      </a:r>
                      <a:endParaRPr lang="en-US"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564413377"/>
                  </a:ext>
                </a:extLst>
              </a:tr>
              <a:tr h="485630">
                <a:tc>
                  <a:txBody>
                    <a:bodyPr/>
                    <a:lstStyle/>
                    <a:p>
                      <a:pPr algn="l" fontAlgn="ctr">
                        <a:buNone/>
                      </a:pPr>
                      <a:endParaRPr lang="en-MW"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2.3 Need for Financial Support</a:t>
                      </a:r>
                      <a:endParaRPr lang="en-US"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Highlights need for credit, insurance, and extension services.</a:t>
                      </a:r>
                      <a:endParaRPr lang="en-US"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4062743988"/>
                  </a:ext>
                </a:extLst>
              </a:tr>
              <a:tr h="485630">
                <a:tc>
                  <a:txBody>
                    <a:bodyPr/>
                    <a:lstStyle/>
                    <a:p>
                      <a:pPr algn="l" fontAlgn="ctr">
                        <a:buNone/>
                      </a:pPr>
                      <a:r>
                        <a:rPr lang="en-US" sz="1500" u="none" strike="noStrike">
                          <a:effectLst/>
                        </a:rPr>
                        <a:t>3. Perceptions of Financial Moderation</a:t>
                      </a:r>
                      <a:endParaRPr lang="en-US" sz="1500" b="1"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3.1 Transparency in Procurement</a:t>
                      </a:r>
                      <a:endParaRPr lang="en-GB"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70% positive perception with some dissent.</a:t>
                      </a:r>
                      <a:endParaRPr lang="en-US"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2647231757"/>
                  </a:ext>
                </a:extLst>
              </a:tr>
              <a:tr h="370769">
                <a:tc>
                  <a:txBody>
                    <a:bodyPr/>
                    <a:lstStyle/>
                    <a:p>
                      <a:pPr algn="l" fontAlgn="ctr">
                        <a:buNone/>
                      </a:pPr>
                      <a:endParaRPr lang="en-MW"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3.2 Accountability in Processes</a:t>
                      </a:r>
                      <a:endParaRPr lang="en-GB"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Majority agree accountability exists.</a:t>
                      </a:r>
                      <a:endParaRPr lang="en-GB"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2160018909"/>
                  </a:ext>
                </a:extLst>
              </a:tr>
              <a:tr h="485630">
                <a:tc>
                  <a:txBody>
                    <a:bodyPr/>
                    <a:lstStyle/>
                    <a:p>
                      <a:pPr algn="l" fontAlgn="ctr">
                        <a:buNone/>
                      </a:pPr>
                      <a:endParaRPr lang="en-MW"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3.3 Fairness in Supplier Selection</a:t>
                      </a:r>
                      <a:endParaRPr lang="en-US"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Mixed views; some perceive bias or inequity.</a:t>
                      </a:r>
                      <a:endParaRPr lang="en-US"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1418017878"/>
                  </a:ext>
                </a:extLst>
              </a:tr>
              <a:tr h="370769">
                <a:tc>
                  <a:txBody>
                    <a:bodyPr/>
                    <a:lstStyle/>
                    <a:p>
                      <a:pPr algn="l" fontAlgn="ctr">
                        <a:buNone/>
                      </a:pPr>
                      <a:r>
                        <a:rPr lang="en-US" sz="1500" u="none" strike="noStrike">
                          <a:effectLst/>
                        </a:rPr>
                        <a:t>4. Efficiency and Ethics in Procurement</a:t>
                      </a:r>
                      <a:endParaRPr lang="en-US" sz="1500" b="1"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4.1 Efficiency of Procedures</a:t>
                      </a:r>
                      <a:endParaRPr lang="en-GB"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80% perceive efficient procurement systems.</a:t>
                      </a:r>
                      <a:endParaRPr lang="en-GB"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3053864709"/>
                  </a:ext>
                </a:extLst>
              </a:tr>
              <a:tr h="246040">
                <a:tc>
                  <a:txBody>
                    <a:bodyPr/>
                    <a:lstStyle/>
                    <a:p>
                      <a:pPr algn="l" fontAlgn="ctr">
                        <a:buNone/>
                      </a:pPr>
                      <a:endParaRPr lang="en-MW"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4.2 Ethical Standards</a:t>
                      </a:r>
                      <a:endParaRPr lang="en-GB"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Positive views overall, though 20% neutral.</a:t>
                      </a:r>
                      <a:endParaRPr lang="en-US"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1866643863"/>
                  </a:ext>
                </a:extLst>
              </a:tr>
              <a:tr h="485630">
                <a:tc>
                  <a:txBody>
                    <a:bodyPr/>
                    <a:lstStyle/>
                    <a:p>
                      <a:pPr algn="l" fontAlgn="ctr">
                        <a:buNone/>
                      </a:pPr>
                      <a:r>
                        <a:rPr lang="en-US" sz="1500" u="none" strike="noStrike">
                          <a:effectLst/>
                        </a:rPr>
                        <a:t>5. Inclusive Governance and Trust</a:t>
                      </a:r>
                      <a:endParaRPr lang="en-US" sz="1500" b="1"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5.1 Need for Better Communication</a:t>
                      </a:r>
                      <a:endParaRPr lang="en-US"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GB" sz="1500" u="none" strike="noStrike">
                          <a:effectLst/>
                        </a:rPr>
                        <a:t>Limited engagement affects inclusivity.</a:t>
                      </a:r>
                      <a:endParaRPr lang="en-GB" sz="1500" b="0" i="0" u="none" strike="noStrike">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2209501170"/>
                  </a:ext>
                </a:extLst>
              </a:tr>
              <a:tr h="370769">
                <a:tc>
                  <a:txBody>
                    <a:bodyPr/>
                    <a:lstStyle/>
                    <a:p>
                      <a:pPr algn="l" fontAlgn="ctr">
                        <a:buNone/>
                      </a:pPr>
                      <a:endParaRPr lang="en-MW"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a:effectLst/>
                        </a:rPr>
                        <a:t>5.2 Building Trust in Systems</a:t>
                      </a:r>
                      <a:endParaRPr lang="en-US" sz="1500" b="0" i="0" u="none" strike="noStrike">
                        <a:solidFill>
                          <a:srgbClr val="000000"/>
                        </a:solidFill>
                        <a:effectLst/>
                        <a:latin typeface="Aptos Narrow" panose="020B0004020202020204" pitchFamily="34" charset="0"/>
                      </a:endParaRPr>
                    </a:p>
                  </a:txBody>
                  <a:tcPr marL="6563" marR="6563" marT="6563" marB="0" anchor="ctr"/>
                </a:tc>
                <a:tc>
                  <a:txBody>
                    <a:bodyPr/>
                    <a:lstStyle/>
                    <a:p>
                      <a:pPr algn="l" fontAlgn="ctr">
                        <a:buNone/>
                      </a:pPr>
                      <a:r>
                        <a:rPr lang="en-US" sz="1500" u="none" strike="noStrike" dirty="0">
                          <a:effectLst/>
                        </a:rPr>
                        <a:t>Persistent skepticism reflects low institutional trust. </a:t>
                      </a:r>
                      <a:endParaRPr lang="en-US" sz="1500" b="0" i="0" u="none" strike="noStrike" dirty="0">
                        <a:solidFill>
                          <a:srgbClr val="000000"/>
                        </a:solidFill>
                        <a:effectLst/>
                        <a:latin typeface="Aptos Narrow" panose="020B0004020202020204" pitchFamily="34" charset="0"/>
                      </a:endParaRPr>
                    </a:p>
                  </a:txBody>
                  <a:tcPr marL="6563" marR="6563" marT="6563" marB="0" anchor="ctr"/>
                </a:tc>
                <a:extLst>
                  <a:ext uri="{0D108BD9-81ED-4DB2-BD59-A6C34878D82A}">
                    <a16:rowId xmlns:a16="http://schemas.microsoft.com/office/drawing/2014/main" val="1347193877"/>
                  </a:ext>
                </a:extLst>
              </a:tr>
            </a:tbl>
          </a:graphicData>
        </a:graphic>
      </p:graphicFrame>
    </p:spTree>
    <p:extLst>
      <p:ext uri="{BB962C8B-B14F-4D97-AF65-F5344CB8AC3E}">
        <p14:creationId xmlns:p14="http://schemas.microsoft.com/office/powerpoint/2010/main" val="3791052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C913-6CD6-F7A4-3A2D-18DEDCEE04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1B0A82E-FBF5-0F3E-3FF1-72F8F0317EF9}"/>
              </a:ext>
            </a:extLst>
          </p:cNvPr>
          <p:cNvSpPr txBox="1">
            <a:spLocks/>
          </p:cNvSpPr>
          <p:nvPr/>
        </p:nvSpPr>
        <p:spPr>
          <a:xfrm>
            <a:off x="279952" y="273685"/>
            <a:ext cx="11632096" cy="4730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mn-lt"/>
                <a:ea typeface="Tahoma" panose="020B0604030504040204" pitchFamily="34" charset="0"/>
                <a:cs typeface="Tahoma" panose="020B0604030504040204" pitchFamily="34" charset="0"/>
              </a:rPr>
              <a:t>Results: </a:t>
            </a:r>
            <a:r>
              <a:rPr lang="en-US" sz="3000" dirty="0">
                <a:latin typeface="+mn-lt"/>
                <a:ea typeface="Tahoma" panose="020B0604030504040204" pitchFamily="34" charset="0"/>
                <a:cs typeface="Tahoma" panose="020B0604030504040204" pitchFamily="34" charset="0"/>
              </a:rPr>
              <a:t>Financial Impact Assessment </a:t>
            </a:r>
            <a:r>
              <a:rPr lang="en-US" sz="3000" dirty="0"/>
              <a:t>.</a:t>
            </a:r>
            <a:endParaRPr lang="en-US" sz="3000" b="1" dirty="0">
              <a:latin typeface="+mn-lt"/>
              <a:ea typeface="Tahoma" panose="020B0604030504040204" pitchFamily="34" charset="0"/>
              <a:cs typeface="Tahoma" panose="020B0604030504040204" pitchFamily="34" charset="0"/>
            </a:endParaRPr>
          </a:p>
        </p:txBody>
      </p:sp>
      <p:pic>
        <p:nvPicPr>
          <p:cNvPr id="2" name="Picture 1" descr="Forms response chart. Question title: E3. FINANCE IMPACT ASSESSMENT (Likert Scale: 1=No Impact, 2=Low Impact, 3=Moderate Impact, 4=High Impact, 5=Very High Impact)&#10;. Number of responses: .">
            <a:extLst>
              <a:ext uri="{FF2B5EF4-FFF2-40B4-BE49-F238E27FC236}">
                <a16:creationId xmlns:a16="http://schemas.microsoft.com/office/drawing/2014/main" id="{49DAF581-E9B1-AA39-2CC2-BAE885CC53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86" b="6094"/>
          <a:stretch>
            <a:fillRect/>
          </a:stretch>
        </p:blipFill>
        <p:spPr bwMode="auto">
          <a:xfrm>
            <a:off x="279952" y="1220469"/>
            <a:ext cx="7065728" cy="2907819"/>
          </a:xfrm>
          <a:prstGeom prst="rect">
            <a:avLst/>
          </a:prstGeom>
          <a:noFill/>
          <a:ln>
            <a:noFill/>
          </a:ln>
          <a:extLst>
            <a:ext uri="{53640926-AAD7-44D8-BBD7-CCE9431645EC}">
              <a14:shadowObscured xmlns:a14="http://schemas.microsoft.com/office/drawing/2010/main"/>
            </a:ext>
          </a:extLst>
        </p:spPr>
      </p:pic>
      <p:pic>
        <p:nvPicPr>
          <p:cNvPr id="6" name="Picture 5" descr="Forms response chart. Question title: F1.2 How has your household income changed since starting ASM?. Number of responses: 239 responses.">
            <a:extLst>
              <a:ext uri="{FF2B5EF4-FFF2-40B4-BE49-F238E27FC236}">
                <a16:creationId xmlns:a16="http://schemas.microsoft.com/office/drawing/2014/main" id="{ECD5A978-9505-CDAA-0CE3-B4A8EEF69F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91" b="7107"/>
          <a:stretch>
            <a:fillRect/>
          </a:stretch>
        </p:blipFill>
        <p:spPr bwMode="auto">
          <a:xfrm>
            <a:off x="7345680" y="1875308"/>
            <a:ext cx="4856480" cy="2171700"/>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CCDDC419-2245-4217-0B02-3D559C507834}"/>
              </a:ext>
            </a:extLst>
          </p:cNvPr>
          <p:cNvSpPr txBox="1"/>
          <p:nvPr/>
        </p:nvSpPr>
        <p:spPr>
          <a:xfrm>
            <a:off x="401872" y="4421898"/>
            <a:ext cx="11632096" cy="2031325"/>
          </a:xfrm>
          <a:prstGeom prst="rect">
            <a:avLst/>
          </a:prstGeom>
          <a:noFill/>
        </p:spPr>
        <p:txBody>
          <a:bodyPr wrap="square">
            <a:spAutoFit/>
          </a:bodyPr>
          <a:lstStyle/>
          <a:p>
            <a:pPr algn="just"/>
            <a:r>
              <a:rPr lang="en-US" dirty="0"/>
              <a:t>The findings reveal that financial factors moderately affect equipment upgrades, operational efficiency, and income stability in ASM households, with occasional high impacts highlighting financial vulnerability. Limited access to affordable credit constrains scaling up operations and investment growth. Household income impacts vary, showing uneven financial resilience and growing inequality among miners. While most respondents report moderate income gains (25–50%) since joining ASM, others experience stagnation or decline. These results indicate that financial support and inclusive credit systems are essential to enhance stability, reduce vulnerability, and promote equitable livelihood improvements in ASM communities.</a:t>
            </a:r>
            <a:endParaRPr lang="en-MW" dirty="0"/>
          </a:p>
        </p:txBody>
      </p:sp>
    </p:spTree>
    <p:extLst>
      <p:ext uri="{BB962C8B-B14F-4D97-AF65-F5344CB8AC3E}">
        <p14:creationId xmlns:p14="http://schemas.microsoft.com/office/powerpoint/2010/main" val="3014112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6F701-B4D8-636C-CD7E-13112B228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C9BE21-53B6-0CC1-F4F7-E596636A7138}"/>
              </a:ext>
            </a:extLst>
          </p:cNvPr>
          <p:cNvSpPr>
            <a:spLocks noGrp="1"/>
          </p:cNvSpPr>
          <p:nvPr>
            <p:ph type="title"/>
          </p:nvPr>
        </p:nvSpPr>
        <p:spPr>
          <a:xfrm>
            <a:off x="604520" y="200343"/>
            <a:ext cx="10515600" cy="473075"/>
          </a:xfrm>
        </p:spPr>
        <p:txBody>
          <a:bodyPr>
            <a:normAutofit fontScale="90000"/>
          </a:bodyPr>
          <a:lstStyle/>
          <a:p>
            <a:r>
              <a:rPr lang="en-US" sz="3800" b="1" dirty="0">
                <a:latin typeface="+mn-lt"/>
                <a:ea typeface="Tahoma" panose="020B0604030504040204" pitchFamily="34" charset="0"/>
                <a:cs typeface="Tahoma" panose="020B0604030504040204" pitchFamily="34" charset="0"/>
              </a:rPr>
              <a:t>CONCLUSIONS </a:t>
            </a:r>
          </a:p>
        </p:txBody>
      </p:sp>
      <p:sp>
        <p:nvSpPr>
          <p:cNvPr id="3" name="Content Placeholder 2">
            <a:extLst>
              <a:ext uri="{FF2B5EF4-FFF2-40B4-BE49-F238E27FC236}">
                <a16:creationId xmlns:a16="http://schemas.microsoft.com/office/drawing/2014/main" id="{CA11BF2C-4178-A385-8C5A-C9EAA13D887D}"/>
              </a:ext>
            </a:extLst>
          </p:cNvPr>
          <p:cNvSpPr>
            <a:spLocks noGrp="1"/>
          </p:cNvSpPr>
          <p:nvPr>
            <p:ph idx="1"/>
          </p:nvPr>
        </p:nvSpPr>
        <p:spPr>
          <a:xfrm>
            <a:off x="101600" y="936170"/>
            <a:ext cx="11846559" cy="5921830"/>
          </a:xfrm>
          <a:ln>
            <a:solidFill>
              <a:schemeClr val="bg1"/>
            </a:solidFill>
          </a:ln>
        </p:spPr>
        <p:txBody>
          <a:bodyPr>
            <a:noAutofit/>
          </a:bodyPr>
          <a:lstStyle/>
          <a:p>
            <a:pPr>
              <a:buNone/>
            </a:pPr>
            <a:r>
              <a:rPr lang="en-US" sz="2500" b="1" dirty="0"/>
              <a:t>Participation–Income Link:</a:t>
            </a:r>
            <a:r>
              <a:rPr lang="en-US" sz="2500" dirty="0"/>
              <a:t> Full-time ASM participation (73.4%) yields significantly higher household income than part-time engagement, with 85% of respondents confirming improved earnings through sustained involvement. ASM has transitioned from a supplementary to a primary livelihood source in Dowa District.</a:t>
            </a:r>
          </a:p>
          <a:p>
            <a:pPr>
              <a:buNone/>
            </a:pPr>
            <a:r>
              <a:rPr lang="en-US" sz="2500" b="1" dirty="0"/>
              <a:t>Scale–Income Relationship:</a:t>
            </a:r>
            <a:r>
              <a:rPr lang="en-US" sz="2500" dirty="0"/>
              <a:t> Operational scale strongly influences income outcomes. Although 83.12% of miners operate individually or in small groups, 82% recognize that larger-scale operations generate higher returns. However, capital constraints 84.7% using equipment under MWK 200,000—limit growth potential.</a:t>
            </a:r>
          </a:p>
          <a:p>
            <a:pPr>
              <a:buNone/>
            </a:pPr>
            <a:r>
              <a:rPr lang="en-US" sz="2500" b="1" dirty="0"/>
              <a:t>Income Diversification and Stability:</a:t>
            </a:r>
            <a:r>
              <a:rPr lang="en-US" sz="2500" dirty="0"/>
              <a:t> Diversified households, mainly combining ASM and agriculture (87.7%), demonstrate greater financial resilience. Sole ASM dependence heightens income volatility, with 75.7% reporting unstable earnings and only 4.6% achieving steady income levels.</a:t>
            </a:r>
          </a:p>
          <a:p>
            <a:pPr>
              <a:buNone/>
            </a:pPr>
            <a:r>
              <a:rPr lang="en-US" sz="2500" b="1" dirty="0"/>
              <a:t>Financial Access Constraints:</a:t>
            </a:r>
            <a:r>
              <a:rPr lang="en-US" sz="2500" dirty="0"/>
              <a:t> Financial exclusion (85.4%) remains a key developmental barrier, restricting equipment investment, scaling, and income stability. Limited credit access (86.6% never sought loans) reinforces subsistence-level operations and impedes sector modernization.</a:t>
            </a:r>
          </a:p>
          <a:p>
            <a:pPr>
              <a:buNone/>
            </a:pPr>
            <a:r>
              <a:rPr lang="en-US" sz="2500" b="1" dirty="0"/>
              <a:t>Policy and Development Implications:</a:t>
            </a:r>
            <a:r>
              <a:rPr lang="en-US" sz="2500" dirty="0"/>
              <a:t> Addressing financial exclusion, strengthening institutional credit systems, and promoting operational scaling and diversification are critical to transforming ASM from a survival mechanism into a sustainable driver of rural economic growth.</a:t>
            </a:r>
          </a:p>
          <a:p>
            <a:pPr algn="just"/>
            <a:endParaRPr lang="en-US" sz="25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45211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3075"/>
          </a:xfrm>
        </p:spPr>
        <p:txBody>
          <a:bodyPr>
            <a:normAutofit fontScale="90000"/>
          </a:bodyPr>
          <a:lstStyle/>
          <a:p>
            <a:r>
              <a:rPr lang="en-US" sz="3800" b="1" dirty="0">
                <a:latin typeface="+mn-lt"/>
                <a:ea typeface="Tahoma" panose="020B0604030504040204" pitchFamily="34" charset="0"/>
                <a:cs typeface="Tahoma" panose="020B0604030504040204" pitchFamily="34" charset="0"/>
              </a:rPr>
              <a:t>RECOMMENDATIONS</a:t>
            </a:r>
          </a:p>
        </p:txBody>
      </p:sp>
      <p:sp>
        <p:nvSpPr>
          <p:cNvPr id="3" name="Content Placeholder 2"/>
          <p:cNvSpPr>
            <a:spLocks noGrp="1"/>
          </p:cNvSpPr>
          <p:nvPr>
            <p:ph idx="1"/>
          </p:nvPr>
        </p:nvSpPr>
        <p:spPr>
          <a:xfrm>
            <a:off x="264161" y="936171"/>
            <a:ext cx="11427096" cy="5442858"/>
          </a:xfrm>
          <a:ln>
            <a:solidFill>
              <a:schemeClr val="bg1"/>
            </a:solidFill>
          </a:ln>
        </p:spPr>
        <p:txBody>
          <a:bodyPr>
            <a:normAutofit fontScale="92500" lnSpcReduction="10000"/>
          </a:bodyPr>
          <a:lstStyle/>
          <a:p>
            <a:pPr algn="just"/>
            <a:r>
              <a:rPr lang="en-US" b="1" dirty="0">
                <a:ea typeface="Tahoma" panose="020B0604030504040204" pitchFamily="34" charset="0"/>
                <a:cs typeface="Tahoma" panose="020B0604030504040204" pitchFamily="34" charset="0"/>
              </a:rPr>
              <a:t>Strengthen ASM Policy Frameworks: </a:t>
            </a:r>
            <a:r>
              <a:rPr lang="en-US" dirty="0">
                <a:ea typeface="Tahoma" panose="020B0604030504040204" pitchFamily="34" charset="0"/>
                <a:cs typeface="Tahoma" panose="020B0604030504040204" pitchFamily="34" charset="0"/>
              </a:rPr>
              <a:t>Develop inclusive policies recognizing ASM as a long-term livelihood strategy, ensuring regulation, environmental compliance, and integration into national rural development agendas.</a:t>
            </a:r>
          </a:p>
          <a:p>
            <a:pPr algn="just"/>
            <a:r>
              <a:rPr lang="en-US" b="1" dirty="0">
                <a:ea typeface="Tahoma" panose="020B0604030504040204" pitchFamily="34" charset="0"/>
                <a:cs typeface="Tahoma" panose="020B0604030504040204" pitchFamily="34" charset="0"/>
              </a:rPr>
              <a:t>Promote Financial Inclusion: </a:t>
            </a:r>
            <a:r>
              <a:rPr lang="en-US" dirty="0">
                <a:ea typeface="Tahoma" panose="020B0604030504040204" pitchFamily="34" charset="0"/>
                <a:cs typeface="Tahoma" panose="020B0604030504040204" pitchFamily="34" charset="0"/>
              </a:rPr>
              <a:t>Expand access to affordable credit and mobile-based financial services tailored to ASM operations, enabling equipment investment, scaling, and income stabilization in rural mining communities.</a:t>
            </a:r>
          </a:p>
          <a:p>
            <a:pPr algn="just"/>
            <a:r>
              <a:rPr lang="en-US" b="1" dirty="0">
                <a:ea typeface="Tahoma" panose="020B0604030504040204" pitchFamily="34" charset="0"/>
                <a:cs typeface="Tahoma" panose="020B0604030504040204" pitchFamily="34" charset="0"/>
              </a:rPr>
              <a:t>Enhance Technical Capacity: </a:t>
            </a:r>
            <a:r>
              <a:rPr lang="en-US" dirty="0">
                <a:ea typeface="Tahoma" panose="020B0604030504040204" pitchFamily="34" charset="0"/>
                <a:cs typeface="Tahoma" panose="020B0604030504040204" pitchFamily="34" charset="0"/>
              </a:rPr>
              <a:t>Establish continuous training and equipment-leasing programs to modernize operations, improve productivity, and transition miners from subsistence-level to commercially sustainable mining activities.</a:t>
            </a:r>
          </a:p>
          <a:p>
            <a:pPr algn="just"/>
            <a:r>
              <a:rPr lang="en-US" b="1" dirty="0">
                <a:ea typeface="Tahoma" panose="020B0604030504040204" pitchFamily="34" charset="0"/>
                <a:cs typeface="Tahoma" panose="020B0604030504040204" pitchFamily="34" charset="0"/>
              </a:rPr>
              <a:t>Support Livelihood Diversification: </a:t>
            </a:r>
            <a:r>
              <a:rPr lang="en-US" dirty="0">
                <a:ea typeface="Tahoma" panose="020B0604030504040204" pitchFamily="34" charset="0"/>
                <a:cs typeface="Tahoma" panose="020B0604030504040204" pitchFamily="34" charset="0"/>
              </a:rPr>
              <a:t>Encourage integrated ASM–agriculture initiatives through extension services and rural enterprise programs to strengthen income stability and community resilience against mining market fluctuations.</a:t>
            </a:r>
          </a:p>
          <a:p>
            <a:pPr algn="just"/>
            <a:r>
              <a:rPr lang="en-US" b="1" dirty="0">
                <a:ea typeface="Tahoma" panose="020B0604030504040204" pitchFamily="34" charset="0"/>
                <a:cs typeface="Tahoma" panose="020B0604030504040204" pitchFamily="34" charset="0"/>
              </a:rPr>
              <a:t>Foster Cooperative Development: </a:t>
            </a:r>
            <a:r>
              <a:rPr lang="en-US" dirty="0">
                <a:ea typeface="Tahoma" panose="020B0604030504040204" pitchFamily="34" charset="0"/>
                <a:cs typeface="Tahoma" panose="020B0604030504040204" pitchFamily="34" charset="0"/>
              </a:rPr>
              <a:t>Facilitate ASM cooperative formation to enhance collective bargaining power, enable group lending access, and strengthen market linkages for improved profitability and sustainability.</a:t>
            </a:r>
          </a:p>
        </p:txBody>
      </p:sp>
    </p:spTree>
    <p:extLst>
      <p:ext uri="{BB962C8B-B14F-4D97-AF65-F5344CB8AC3E}">
        <p14:creationId xmlns:p14="http://schemas.microsoft.com/office/powerpoint/2010/main" val="1739457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611" y="84221"/>
            <a:ext cx="10740189" cy="782053"/>
          </a:xfrm>
        </p:spPr>
        <p:txBody>
          <a:bodyPr>
            <a:normAutofit/>
          </a:bodyPr>
          <a:lstStyle/>
          <a:p>
            <a:r>
              <a:rPr lang="en-US" b="1" dirty="0">
                <a:latin typeface="+mn-lt"/>
                <a:ea typeface="Tahoma" panose="020B0604030504040204" pitchFamily="34" charset="0"/>
                <a:cs typeface="Tahoma" panose="020B0604030504040204" pitchFamily="34" charset="0"/>
              </a:rPr>
              <a:t>References</a:t>
            </a:r>
          </a:p>
        </p:txBody>
      </p:sp>
      <p:sp>
        <p:nvSpPr>
          <p:cNvPr id="5" name="TextBox 4">
            <a:extLst>
              <a:ext uri="{FF2B5EF4-FFF2-40B4-BE49-F238E27FC236}">
                <a16:creationId xmlns:a16="http://schemas.microsoft.com/office/drawing/2014/main" id="{F5E8FFE3-810D-DF26-CAA5-D4E76E29229B}"/>
              </a:ext>
            </a:extLst>
          </p:cNvPr>
          <p:cNvSpPr txBox="1"/>
          <p:nvPr/>
        </p:nvSpPr>
        <p:spPr>
          <a:xfrm>
            <a:off x="148870" y="866274"/>
            <a:ext cx="11429519" cy="5509200"/>
          </a:xfrm>
          <a:prstGeom prst="rect">
            <a:avLst/>
          </a:prstGeom>
          <a:noFill/>
        </p:spPr>
        <p:txBody>
          <a:bodyPr wrap="square">
            <a:spAutoFit/>
          </a:bodyPr>
          <a:lstStyle/>
          <a:p>
            <a:r>
              <a:rPr lang="en-GB" dirty="0" err="1"/>
              <a:t>Kamlongera</a:t>
            </a:r>
            <a:r>
              <a:rPr lang="en-GB" dirty="0"/>
              <a:t>, P., &amp; Hilson, G. (2021). Artisanal and small-scale mining and rural livelihoods in Malawi: Opportunities and challenges. </a:t>
            </a:r>
            <a:r>
              <a:rPr lang="en-GB" i="1" dirty="0"/>
              <a:t>Resources Policy, 70</a:t>
            </a:r>
            <a:r>
              <a:rPr lang="en-GB" dirty="0"/>
              <a:t>, 101876. </a:t>
            </a:r>
            <a:r>
              <a:rPr lang="en-GB" u="sng" dirty="0">
                <a:hlinkClick r:id="rId2"/>
              </a:rPr>
              <a:t>https://doi.org/10.1016/j.resourpol.2020.101876</a:t>
            </a:r>
            <a:r>
              <a:rPr lang="en-GB" dirty="0"/>
              <a:t> </a:t>
            </a:r>
          </a:p>
          <a:p>
            <a:endParaRPr lang="en-MW" dirty="0"/>
          </a:p>
          <a:p>
            <a:r>
              <a:rPr lang="en-GB" dirty="0"/>
              <a:t>Kothari, C. R. (2004). </a:t>
            </a:r>
            <a:r>
              <a:rPr lang="en-GB" i="1" dirty="0"/>
              <a:t>Research methodology: Methods and techniques</a:t>
            </a:r>
            <a:r>
              <a:rPr lang="en-GB" dirty="0"/>
              <a:t> (2nd ed.). New Age International Publishers.</a:t>
            </a:r>
            <a:endParaRPr lang="en-MW" dirty="0"/>
          </a:p>
          <a:p>
            <a:r>
              <a:rPr lang="en-GB" dirty="0"/>
              <a:t>Lahiri-Dutt, K. (2018). Between the plough and the pick: Informal, artisanal and small-scale mining in the contemporary world. </a:t>
            </a:r>
            <a:r>
              <a:rPr lang="en-GB" i="1" dirty="0"/>
              <a:t>ANU Press</a:t>
            </a:r>
            <a:r>
              <a:rPr lang="en-GB" dirty="0"/>
              <a:t>. </a:t>
            </a:r>
            <a:r>
              <a:rPr lang="en-GB" u="sng" dirty="0">
                <a:hlinkClick r:id="rId3"/>
              </a:rPr>
              <a:t>https://doi.org/10.22459/BPP.03.2018</a:t>
            </a:r>
            <a:r>
              <a:rPr lang="en-GB" dirty="0"/>
              <a:t> </a:t>
            </a:r>
          </a:p>
          <a:p>
            <a:endParaRPr lang="en-MW" dirty="0"/>
          </a:p>
          <a:p>
            <a:r>
              <a:rPr lang="en-GB" dirty="0"/>
              <a:t>Maconachie, R., &amp; Hilson, G. (2020). Artisanal and small-scale mining and rural livelihood diversification: The case of gold mining in Sierra Leone. </a:t>
            </a:r>
            <a:r>
              <a:rPr lang="en-GB" i="1" dirty="0"/>
              <a:t>Journal of Rural Studies, 77</a:t>
            </a:r>
            <a:r>
              <a:rPr lang="en-GB" dirty="0"/>
              <a:t>, 165-175. </a:t>
            </a:r>
            <a:r>
              <a:rPr lang="en-GB" u="sng" dirty="0">
                <a:hlinkClick r:id="rId4"/>
              </a:rPr>
              <a:t>https://doi.org/10.1016/j.jrurstud.2020.05.005</a:t>
            </a:r>
            <a:r>
              <a:rPr lang="en-GB" dirty="0"/>
              <a:t> </a:t>
            </a:r>
          </a:p>
          <a:p>
            <a:endParaRPr lang="en-MW" dirty="0"/>
          </a:p>
          <a:p>
            <a:r>
              <a:rPr lang="en-GB" dirty="0" err="1"/>
              <a:t>Mkodzongi</a:t>
            </a:r>
            <a:r>
              <a:rPr lang="en-GB" dirty="0"/>
              <a:t>, G. (2020). Artisanal gold mining and rural livelihoods in Zimbabwe: A case study of Gwanda district. </a:t>
            </a:r>
            <a:r>
              <a:rPr lang="en-GB" i="1" dirty="0"/>
              <a:t>Extractive Industries and Society, 7</a:t>
            </a:r>
            <a:r>
              <a:rPr lang="en-GB" dirty="0"/>
              <a:t>(3), 956-964. </a:t>
            </a:r>
            <a:r>
              <a:rPr lang="en-GB" u="sng" dirty="0">
                <a:hlinkClick r:id="rId5"/>
              </a:rPr>
              <a:t>https://doi.org/10.1016/j.exis.2020.06.011</a:t>
            </a:r>
            <a:r>
              <a:rPr lang="en-GB" dirty="0"/>
              <a:t> </a:t>
            </a:r>
          </a:p>
          <a:p>
            <a:endParaRPr lang="en-GB" dirty="0"/>
          </a:p>
          <a:p>
            <a:r>
              <a:rPr lang="en-GB" dirty="0"/>
              <a:t>Sippl, K. (2020). The Minamata Convention and artisanal and small-scale mining: Addressing mercury pollution. </a:t>
            </a:r>
            <a:r>
              <a:rPr lang="en-GB" i="1" dirty="0"/>
              <a:t>Environmental Politics, 29</a:t>
            </a:r>
            <a:r>
              <a:rPr lang="en-GB" dirty="0"/>
              <a:t>(6), 1033-1053. </a:t>
            </a:r>
            <a:r>
              <a:rPr lang="en-GB" u="sng" dirty="0">
                <a:hlinkClick r:id="rId6"/>
              </a:rPr>
              <a:t>https://doi.org/10.1080/09644016.2019.1661487</a:t>
            </a:r>
            <a:r>
              <a:rPr lang="en-GB" dirty="0"/>
              <a:t> </a:t>
            </a:r>
          </a:p>
          <a:p>
            <a:endParaRPr lang="en-MW" dirty="0"/>
          </a:p>
          <a:p>
            <a:r>
              <a:rPr lang="en-GB" dirty="0"/>
              <a:t>Tychsen, J., </a:t>
            </a:r>
            <a:r>
              <a:rPr lang="en-GB" dirty="0" err="1"/>
              <a:t>Mwakumanya</a:t>
            </a:r>
            <a:r>
              <a:rPr lang="en-GB" dirty="0"/>
              <a:t>, M., &amp; </a:t>
            </a:r>
            <a:r>
              <a:rPr lang="en-GB" dirty="0" err="1"/>
              <a:t>Maghenda</a:t>
            </a:r>
            <a:r>
              <a:rPr lang="en-GB" dirty="0"/>
              <a:t>, M. (2018). Artisanal and small-scale mining in Malawi: A review of policy and practice. </a:t>
            </a:r>
            <a:r>
              <a:rPr lang="en-GB" i="1" dirty="0"/>
              <a:t>Geological Society of London, Special Publications, 478</a:t>
            </a:r>
            <a:r>
              <a:rPr lang="en-GB" dirty="0"/>
              <a:t>(1), 145-160. </a:t>
            </a:r>
            <a:r>
              <a:rPr lang="en-GB" u="sng" dirty="0">
                <a:hlinkClick r:id="rId7"/>
              </a:rPr>
              <a:t>https://doi.org/10.1144/SP478.8</a:t>
            </a:r>
            <a:r>
              <a:rPr lang="en-GB" dirty="0"/>
              <a:t> </a:t>
            </a:r>
            <a:endParaRPr lang="en-MW" dirty="0"/>
          </a:p>
          <a:p>
            <a:endParaRPr lang="en-MW" dirty="0"/>
          </a:p>
          <a:p>
            <a:pPr>
              <a:buNone/>
            </a:pPr>
            <a:endParaRPr lang="en-GB" sz="1000" dirty="0"/>
          </a:p>
        </p:txBody>
      </p:sp>
    </p:spTree>
    <p:extLst>
      <p:ext uri="{BB962C8B-B14F-4D97-AF65-F5344CB8AC3E}">
        <p14:creationId xmlns:p14="http://schemas.microsoft.com/office/powerpoint/2010/main" val="321559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sz="3600" b="1" dirty="0"/>
              <a:t>PRESENTATION OUTLINE</a:t>
            </a:r>
          </a:p>
        </p:txBody>
      </p:sp>
      <p:sp>
        <p:nvSpPr>
          <p:cNvPr id="3" name="Content Placeholder 2"/>
          <p:cNvSpPr>
            <a:spLocks noGrp="1"/>
          </p:cNvSpPr>
          <p:nvPr>
            <p:ph idx="1"/>
          </p:nvPr>
        </p:nvSpPr>
        <p:spPr>
          <a:ln>
            <a:solidFill>
              <a:schemeClr val="bg1"/>
            </a:solidFill>
          </a:ln>
        </p:spPr>
        <p:txBody>
          <a:bodyPr>
            <a:normAutofit lnSpcReduction="10000"/>
          </a:bodyPr>
          <a:lstStyle/>
          <a:p>
            <a:r>
              <a:rPr lang="en-US" dirty="0"/>
              <a:t>Introduction </a:t>
            </a:r>
          </a:p>
          <a:p>
            <a:r>
              <a:rPr lang="en-US" dirty="0"/>
              <a:t>Problem statement</a:t>
            </a:r>
          </a:p>
          <a:p>
            <a:r>
              <a:rPr lang="en-US" dirty="0"/>
              <a:t>Research Objectives</a:t>
            </a:r>
          </a:p>
          <a:p>
            <a:r>
              <a:rPr lang="en-GB" dirty="0"/>
              <a:t>Research Questions and/or Propositions and/or Hypotheses</a:t>
            </a:r>
          </a:p>
          <a:p>
            <a:r>
              <a:rPr lang="en-US" dirty="0"/>
              <a:t>Conceptual framework</a:t>
            </a:r>
          </a:p>
          <a:p>
            <a:r>
              <a:rPr lang="en-US" dirty="0"/>
              <a:t>Research Design/Methodology</a:t>
            </a:r>
          </a:p>
          <a:p>
            <a:r>
              <a:rPr lang="en-US" dirty="0"/>
              <a:t>Results/Findings</a:t>
            </a:r>
          </a:p>
          <a:p>
            <a:r>
              <a:rPr lang="en-US" dirty="0"/>
              <a:t>Conclusion </a:t>
            </a:r>
          </a:p>
          <a:p>
            <a:r>
              <a:rPr lang="en-US" dirty="0"/>
              <a:t>Recommendations </a:t>
            </a:r>
          </a:p>
        </p:txBody>
      </p:sp>
    </p:spTree>
    <p:extLst>
      <p:ext uri="{BB962C8B-B14F-4D97-AF65-F5344CB8AC3E}">
        <p14:creationId xmlns:p14="http://schemas.microsoft.com/office/powerpoint/2010/main" val="71803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826" y="1139687"/>
            <a:ext cx="11299389" cy="2626400"/>
          </a:xfrm>
        </p:spPr>
        <p:txBody>
          <a:bodyPr>
            <a:normAutofit/>
          </a:bodyPr>
          <a:lstStyle/>
          <a:p>
            <a:r>
              <a:rPr lang="en-US" sz="4400" b="1" dirty="0">
                <a:latin typeface="+mn-lt"/>
                <a:ea typeface="Tahoma" panose="020B0604030504040204" pitchFamily="34" charset="0"/>
                <a:cs typeface="Tahoma" panose="020B0604030504040204" pitchFamily="34" charset="0"/>
              </a:rPr>
              <a:t>THANK YOU FOR YOUR ATTENTION</a:t>
            </a:r>
          </a:p>
        </p:txBody>
      </p:sp>
    </p:spTree>
    <p:extLst>
      <p:ext uri="{BB962C8B-B14F-4D97-AF65-F5344CB8AC3E}">
        <p14:creationId xmlns:p14="http://schemas.microsoft.com/office/powerpoint/2010/main" val="1696383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17" y="245741"/>
            <a:ext cx="7815904" cy="457199"/>
          </a:xfrm>
          <a:ln>
            <a:noFill/>
          </a:ln>
        </p:spPr>
        <p:txBody>
          <a:bodyPr>
            <a:noAutofit/>
          </a:bodyPr>
          <a:lstStyle/>
          <a:p>
            <a:r>
              <a:rPr lang="en-US" sz="3600" b="1" dirty="0">
                <a:latin typeface="+mn-lt"/>
                <a:ea typeface="Tahoma" panose="020B0604030504040204" pitchFamily="34" charset="0"/>
                <a:cs typeface="Tahoma" panose="020B0604030504040204" pitchFamily="34" charset="0"/>
              </a:rPr>
              <a:t>Introduction </a:t>
            </a:r>
            <a:endParaRPr lang="en-US" sz="3600" dirty="0">
              <a:latin typeface="+mn-lt"/>
            </a:endParaRPr>
          </a:p>
        </p:txBody>
      </p:sp>
      <p:sp>
        <p:nvSpPr>
          <p:cNvPr id="4" name="Text Placeholder 3"/>
          <p:cNvSpPr>
            <a:spLocks noGrp="1"/>
          </p:cNvSpPr>
          <p:nvPr>
            <p:ph type="body" sz="half" idx="2"/>
          </p:nvPr>
        </p:nvSpPr>
        <p:spPr>
          <a:xfrm>
            <a:off x="792479" y="885821"/>
            <a:ext cx="10048241" cy="5626740"/>
          </a:xfrm>
          <a:ln>
            <a:solidFill>
              <a:schemeClr val="bg1"/>
            </a:solidFill>
          </a:ln>
        </p:spPr>
        <p:txBody>
          <a:bodyPr>
            <a:normAutofit fontScale="92500" lnSpcReduction="10000"/>
          </a:bodyPr>
          <a:lstStyle/>
          <a:p>
            <a:pPr marL="457200" indent="-457200" algn="just">
              <a:buFont typeface="Arial" panose="020B0604020202020204" pitchFamily="34" charset="0"/>
              <a:buChar char="•"/>
            </a:pPr>
            <a:r>
              <a:rPr lang="en-US" sz="2800" dirty="0"/>
              <a:t>Artisanal and small-scale mining (ASM) is one of the emerging businesses in developing countries, enabling economic diversification for people abandoning rural areas where most mining activities take place</a:t>
            </a:r>
          </a:p>
          <a:p>
            <a:pPr marL="457200" indent="-457200" algn="just">
              <a:buFont typeface="Arial" panose="020B0604020202020204" pitchFamily="34" charset="0"/>
              <a:buChar char="•"/>
            </a:pPr>
            <a:r>
              <a:rPr lang="en-US" sz="2800" dirty="0"/>
              <a:t>Between 40 – 50 million people across the world are said to depend on artisan and small-scale- scale mining (ASM). According to Hilson et al. (2018) primary source of income, which accounts for 150 million, is indirectly impacted by industries. </a:t>
            </a:r>
          </a:p>
          <a:p>
            <a:pPr marL="457200" indent="-457200" algn="just">
              <a:buFont typeface="Arial" panose="020B0604020202020204" pitchFamily="34" charset="0"/>
              <a:buChar char="•"/>
            </a:pPr>
            <a:r>
              <a:rPr lang="en-US" sz="2800" dirty="0"/>
              <a:t>Mining has long been regarded as one of Africa's most significant economic activities. The continent has made substantial contributions to manufacturing by providing high-value minerals to the rest of the world. </a:t>
            </a:r>
          </a:p>
          <a:p>
            <a:pPr marL="457200" indent="-457200" algn="just">
              <a:buFont typeface="Arial" panose="020B0604020202020204" pitchFamily="34" charset="0"/>
              <a:buChar char="•"/>
            </a:pPr>
            <a:r>
              <a:rPr lang="en-US" sz="2800" dirty="0"/>
              <a:t>According to </a:t>
            </a:r>
            <a:r>
              <a:rPr lang="en-US" sz="2800" dirty="0" err="1"/>
              <a:t>Haundi</a:t>
            </a:r>
            <a:r>
              <a:rPr lang="en-US" sz="2800" dirty="0"/>
              <a:t> et al. (2021), minerals extracted in Malawi have various marketing arrangements based on their type. Commercialized commodities, such as coal, are typically sold locally to the manufacturing industry as a source of energy.</a:t>
            </a:r>
          </a:p>
          <a:p>
            <a:pPr algn="just"/>
            <a:endParaRPr lang="en-US" sz="2800" dirty="0">
              <a:ea typeface="Tahoma" panose="020B0604030504040204" pitchFamily="34" charset="0"/>
              <a:cs typeface="Tahoma" panose="020B0604030504040204" pitchFamily="34" charset="0"/>
            </a:endParaRPr>
          </a:p>
          <a:p>
            <a:pPr algn="just"/>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p>
        </p:txBody>
      </p:sp>
    </p:spTree>
    <p:extLst>
      <p:ext uri="{BB962C8B-B14F-4D97-AF65-F5344CB8AC3E}">
        <p14:creationId xmlns:p14="http://schemas.microsoft.com/office/powerpoint/2010/main" val="1037631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F1915-F772-D955-3F0C-3E23B4659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BEB2A-5F3F-068D-1363-4ABB0BCCCFFA}"/>
              </a:ext>
            </a:extLst>
          </p:cNvPr>
          <p:cNvSpPr>
            <a:spLocks noGrp="1"/>
          </p:cNvSpPr>
          <p:nvPr>
            <p:ph type="title"/>
          </p:nvPr>
        </p:nvSpPr>
        <p:spPr>
          <a:xfrm>
            <a:off x="348917" y="245741"/>
            <a:ext cx="7815904" cy="457199"/>
          </a:xfrm>
          <a:ln>
            <a:noFill/>
          </a:ln>
        </p:spPr>
        <p:txBody>
          <a:bodyPr>
            <a:noAutofit/>
          </a:bodyPr>
          <a:lstStyle/>
          <a:p>
            <a:r>
              <a:rPr lang="en-US" sz="3600" b="1" dirty="0">
                <a:latin typeface="+mn-lt"/>
                <a:ea typeface="Tahoma" panose="020B0604030504040204" pitchFamily="34" charset="0"/>
                <a:cs typeface="Tahoma" panose="020B0604030504040204" pitchFamily="34" charset="0"/>
              </a:rPr>
              <a:t>Minerals Mined  Using ASM</a:t>
            </a:r>
            <a:endParaRPr lang="en-US" sz="3600" dirty="0">
              <a:latin typeface="+mn-lt"/>
            </a:endParaRPr>
          </a:p>
        </p:txBody>
      </p:sp>
      <p:sp>
        <p:nvSpPr>
          <p:cNvPr id="4" name="Text Placeholder 3">
            <a:extLst>
              <a:ext uri="{FF2B5EF4-FFF2-40B4-BE49-F238E27FC236}">
                <a16:creationId xmlns:a16="http://schemas.microsoft.com/office/drawing/2014/main" id="{A1144A6F-B787-783F-D3CF-3CF8581655B9}"/>
              </a:ext>
            </a:extLst>
          </p:cNvPr>
          <p:cNvSpPr>
            <a:spLocks noGrp="1"/>
          </p:cNvSpPr>
          <p:nvPr>
            <p:ph type="body" sz="half" idx="2"/>
          </p:nvPr>
        </p:nvSpPr>
        <p:spPr>
          <a:xfrm>
            <a:off x="792479" y="885821"/>
            <a:ext cx="10048241" cy="5626740"/>
          </a:xfrm>
          <a:ln>
            <a:solidFill>
              <a:schemeClr val="bg1"/>
            </a:solidFill>
          </a:ln>
        </p:spPr>
        <p:txBody>
          <a:bodyPr>
            <a:normAutofit/>
          </a:bodyPr>
          <a:lstStyle/>
          <a:p>
            <a:pPr algn="just"/>
            <a:endParaRPr lang="en-US" sz="2800" dirty="0">
              <a:ea typeface="Tahoma" panose="020B0604030504040204" pitchFamily="34" charset="0"/>
              <a:cs typeface="Tahoma" panose="020B0604030504040204" pitchFamily="34" charset="0"/>
            </a:endParaRPr>
          </a:p>
          <a:p>
            <a:pPr algn="just"/>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p>
        </p:txBody>
      </p:sp>
      <p:pic>
        <p:nvPicPr>
          <p:cNvPr id="5" name="Picture 4" descr="A group of blue stones&#10;&#10;AI-generated content may be incorrect.">
            <a:extLst>
              <a:ext uri="{FF2B5EF4-FFF2-40B4-BE49-F238E27FC236}">
                <a16:creationId xmlns:a16="http://schemas.microsoft.com/office/drawing/2014/main" id="{5DDDC270-5C48-0C12-E9CA-5D2FF9A38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270" y="1147862"/>
            <a:ext cx="1297275" cy="1967777"/>
          </a:xfrm>
          <a:prstGeom prst="rect">
            <a:avLst/>
          </a:prstGeom>
        </p:spPr>
      </p:pic>
      <p:pic>
        <p:nvPicPr>
          <p:cNvPr id="7" name="Picture 6" descr="A red rock with a white background&#10;&#10;AI-generated content may be incorrect.">
            <a:extLst>
              <a:ext uri="{FF2B5EF4-FFF2-40B4-BE49-F238E27FC236}">
                <a16:creationId xmlns:a16="http://schemas.microsoft.com/office/drawing/2014/main" id="{A74474AC-FD92-AECB-63FB-847B9690B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243" y="1841208"/>
            <a:ext cx="2092655" cy="1857983"/>
          </a:xfrm>
          <a:prstGeom prst="rect">
            <a:avLst/>
          </a:prstGeom>
        </p:spPr>
      </p:pic>
      <p:pic>
        <p:nvPicPr>
          <p:cNvPr id="8" name="Picture 7">
            <a:extLst>
              <a:ext uri="{FF2B5EF4-FFF2-40B4-BE49-F238E27FC236}">
                <a16:creationId xmlns:a16="http://schemas.microsoft.com/office/drawing/2014/main" id="{8DA2BAA6-52AB-F579-00FE-C55AC4FA16B0}"/>
              </a:ext>
            </a:extLst>
          </p:cNvPr>
          <p:cNvPicPr>
            <a:picLocks noChangeAspect="1"/>
          </p:cNvPicPr>
          <p:nvPr/>
        </p:nvPicPr>
        <p:blipFill>
          <a:blip r:embed="rId4"/>
          <a:stretch>
            <a:fillRect/>
          </a:stretch>
        </p:blipFill>
        <p:spPr>
          <a:xfrm>
            <a:off x="5463877" y="885821"/>
            <a:ext cx="1264245" cy="1780162"/>
          </a:xfrm>
          <a:prstGeom prst="rect">
            <a:avLst/>
          </a:prstGeom>
        </p:spPr>
      </p:pic>
      <p:pic>
        <p:nvPicPr>
          <p:cNvPr id="9" name="Picture 8">
            <a:extLst>
              <a:ext uri="{FF2B5EF4-FFF2-40B4-BE49-F238E27FC236}">
                <a16:creationId xmlns:a16="http://schemas.microsoft.com/office/drawing/2014/main" id="{61AE70B2-2F39-C0F6-48BA-D7685DE4F19B}"/>
              </a:ext>
            </a:extLst>
          </p:cNvPr>
          <p:cNvPicPr>
            <a:picLocks noChangeAspect="1"/>
          </p:cNvPicPr>
          <p:nvPr/>
        </p:nvPicPr>
        <p:blipFill>
          <a:blip r:embed="rId5"/>
          <a:stretch>
            <a:fillRect/>
          </a:stretch>
        </p:blipFill>
        <p:spPr>
          <a:xfrm>
            <a:off x="4714847" y="4005309"/>
            <a:ext cx="1750979" cy="1750979"/>
          </a:xfrm>
          <a:prstGeom prst="rect">
            <a:avLst/>
          </a:prstGeom>
        </p:spPr>
      </p:pic>
      <p:pic>
        <p:nvPicPr>
          <p:cNvPr id="10" name="Picture 9">
            <a:extLst>
              <a:ext uri="{FF2B5EF4-FFF2-40B4-BE49-F238E27FC236}">
                <a16:creationId xmlns:a16="http://schemas.microsoft.com/office/drawing/2014/main" id="{98E153D5-B525-39F9-C27F-13E6915A9B77}"/>
              </a:ext>
            </a:extLst>
          </p:cNvPr>
          <p:cNvPicPr>
            <a:picLocks noChangeAspect="1"/>
          </p:cNvPicPr>
          <p:nvPr/>
        </p:nvPicPr>
        <p:blipFill>
          <a:blip r:embed="rId6"/>
          <a:stretch>
            <a:fillRect/>
          </a:stretch>
        </p:blipFill>
        <p:spPr>
          <a:xfrm flipH="1">
            <a:off x="7963512" y="1147862"/>
            <a:ext cx="2128552" cy="2543681"/>
          </a:xfrm>
          <a:prstGeom prst="rect">
            <a:avLst/>
          </a:prstGeom>
        </p:spPr>
      </p:pic>
      <p:pic>
        <p:nvPicPr>
          <p:cNvPr id="11" name="Picture 10">
            <a:extLst>
              <a:ext uri="{FF2B5EF4-FFF2-40B4-BE49-F238E27FC236}">
                <a16:creationId xmlns:a16="http://schemas.microsoft.com/office/drawing/2014/main" id="{08619DEC-674E-1DFE-D314-E658AB799ED4}"/>
              </a:ext>
            </a:extLst>
          </p:cNvPr>
          <p:cNvPicPr>
            <a:picLocks noChangeAspect="1"/>
          </p:cNvPicPr>
          <p:nvPr/>
        </p:nvPicPr>
        <p:blipFill>
          <a:blip r:embed="rId7"/>
          <a:stretch>
            <a:fillRect/>
          </a:stretch>
        </p:blipFill>
        <p:spPr>
          <a:xfrm>
            <a:off x="1351280" y="4304489"/>
            <a:ext cx="1857983" cy="1857983"/>
          </a:xfrm>
          <a:prstGeom prst="rect">
            <a:avLst/>
          </a:prstGeom>
        </p:spPr>
      </p:pic>
      <p:pic>
        <p:nvPicPr>
          <p:cNvPr id="12" name="Picture 11">
            <a:extLst>
              <a:ext uri="{FF2B5EF4-FFF2-40B4-BE49-F238E27FC236}">
                <a16:creationId xmlns:a16="http://schemas.microsoft.com/office/drawing/2014/main" id="{D3CE1FA0-14DD-155D-5380-4F1A093BC211}"/>
              </a:ext>
            </a:extLst>
          </p:cNvPr>
          <p:cNvPicPr>
            <a:picLocks noChangeAspect="1"/>
          </p:cNvPicPr>
          <p:nvPr/>
        </p:nvPicPr>
        <p:blipFill>
          <a:blip r:embed="rId8"/>
          <a:stretch>
            <a:fillRect/>
          </a:stretch>
        </p:blipFill>
        <p:spPr>
          <a:xfrm>
            <a:off x="10148035" y="4075889"/>
            <a:ext cx="1819992" cy="1609821"/>
          </a:xfrm>
          <a:prstGeom prst="rect">
            <a:avLst/>
          </a:prstGeom>
        </p:spPr>
      </p:pic>
      <p:pic>
        <p:nvPicPr>
          <p:cNvPr id="14" name="Picture 13" descr="A hand holding gold nuggets&#10;&#10;AI-generated content may be incorrect.">
            <a:extLst>
              <a:ext uri="{FF2B5EF4-FFF2-40B4-BE49-F238E27FC236}">
                <a16:creationId xmlns:a16="http://schemas.microsoft.com/office/drawing/2014/main" id="{BAAAD6BE-47BD-E193-D8E1-F6E614C109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5035" y="4507777"/>
            <a:ext cx="2128552" cy="1902548"/>
          </a:xfrm>
          <a:prstGeom prst="rect">
            <a:avLst/>
          </a:prstGeom>
        </p:spPr>
      </p:pic>
    </p:spTree>
    <p:extLst>
      <p:ext uri="{BB962C8B-B14F-4D97-AF65-F5344CB8AC3E}">
        <p14:creationId xmlns:p14="http://schemas.microsoft.com/office/powerpoint/2010/main" val="244752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539" y="326941"/>
            <a:ext cx="10514460" cy="629828"/>
          </a:xfrm>
        </p:spPr>
        <p:txBody>
          <a:bodyPr>
            <a:normAutofit fontScale="90000"/>
          </a:bodyPr>
          <a:lstStyle/>
          <a:p>
            <a:r>
              <a:rPr lang="en-GB" sz="4000" b="1" dirty="0">
                <a:latin typeface="Calibri" panose="020F0502020204030204" pitchFamily="34" charset="0"/>
                <a:ea typeface="Tahoma" panose="020B0604030504040204" pitchFamily="34" charset="0"/>
                <a:cs typeface="Calibri" panose="020F0502020204030204" pitchFamily="34" charset="0"/>
              </a:rPr>
              <a:t>Problem Statement</a:t>
            </a:r>
            <a:endParaRPr lang="en-US" sz="4000" dirty="0"/>
          </a:p>
        </p:txBody>
      </p:sp>
      <p:sp>
        <p:nvSpPr>
          <p:cNvPr id="3" name="Content Placeholder 2"/>
          <p:cNvSpPr>
            <a:spLocks noGrp="1"/>
          </p:cNvSpPr>
          <p:nvPr>
            <p:ph idx="1"/>
          </p:nvPr>
        </p:nvSpPr>
        <p:spPr>
          <a:xfrm>
            <a:off x="538480" y="1207826"/>
            <a:ext cx="10358119" cy="5404513"/>
          </a:xfrm>
          <a:ln>
            <a:solidFill>
              <a:schemeClr val="bg1"/>
            </a:solidFill>
          </a:ln>
        </p:spPr>
        <p:txBody>
          <a:bodyPr>
            <a:normAutofit fontScale="70000" lnSpcReduction="20000"/>
          </a:bodyPr>
          <a:lstStyle/>
          <a:p>
            <a:pPr algn="just"/>
            <a:r>
              <a:rPr lang="en-US" sz="4000" dirty="0"/>
              <a:t>Although most African governments lack detailed information on production volumes, value chains, and multiplier effects, studies from Ghana and Tanzania show that, with the right support, ASM can create two to three times the local economic value of agriculture in mineral-rich areas (</a:t>
            </a:r>
            <a:r>
              <a:rPr lang="en-US" sz="4000" dirty="0" err="1"/>
              <a:t>Mkodzongi</a:t>
            </a:r>
            <a:r>
              <a:rPr lang="en-US" sz="4000" dirty="0"/>
              <a:t> &amp; Spiegel, 2019).</a:t>
            </a:r>
          </a:p>
          <a:p>
            <a:pPr algn="just"/>
            <a:r>
              <a:rPr lang="en-US" sz="4000" dirty="0"/>
              <a:t>There are gaps in the literature regarding the effects that artisanal and small-scale mining activities "have had" or "will most likely have" on the livelihoods of farmers who have become miners, particularly as Malawi works to promote its mining industry (Kenneth, 2016). </a:t>
            </a:r>
          </a:p>
          <a:p>
            <a:pPr algn="just"/>
            <a:r>
              <a:rPr lang="en-US" sz="4000" dirty="0"/>
              <a:t> Therefore, the purpose of the study was to determine how ASM affected livelihoods in the Dowa district of central Malawi. Additionally, it looks at Malawi's mining regulations and how they affect ASM. The livelihoods approach focuses on the socioeconomic factors of miners. </a:t>
            </a:r>
          </a:p>
          <a:p>
            <a:pPr algn="just"/>
            <a:endParaRPr lang="en-US" sz="4000" dirty="0"/>
          </a:p>
          <a:p>
            <a:pPr algn="just"/>
            <a:endParaRPr lang="en-US" sz="4000" dirty="0"/>
          </a:p>
          <a:p>
            <a:pPr algn="just"/>
            <a:endParaRPr lang="en-US" sz="3700" dirty="0"/>
          </a:p>
          <a:p>
            <a:pPr marL="0" indent="0" algn="just">
              <a:buNone/>
            </a:pPr>
            <a:endParaRPr lang="en-US" sz="3400" dirty="0"/>
          </a:p>
        </p:txBody>
      </p:sp>
    </p:spTree>
    <p:extLst>
      <p:ext uri="{BB962C8B-B14F-4D97-AF65-F5344CB8AC3E}">
        <p14:creationId xmlns:p14="http://schemas.microsoft.com/office/powerpoint/2010/main" val="293635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5564" y="152690"/>
            <a:ext cx="11059824" cy="635250"/>
          </a:xfrm>
        </p:spPr>
        <p:txBody>
          <a:bodyPr>
            <a:normAutofit fontScale="90000"/>
          </a:bodyPr>
          <a:lstStyle/>
          <a:p>
            <a:r>
              <a:rPr lang="en-US" b="1" dirty="0">
                <a:latin typeface="+mn-lt"/>
              </a:rPr>
              <a:t>Study Objectives</a:t>
            </a:r>
            <a:endParaRPr lang="en-US" dirty="0">
              <a:latin typeface="+mn-lt"/>
            </a:endParaRPr>
          </a:p>
        </p:txBody>
      </p:sp>
      <p:sp>
        <p:nvSpPr>
          <p:cNvPr id="5" name="Text Placeholder 4"/>
          <p:cNvSpPr>
            <a:spLocks noGrp="1"/>
          </p:cNvSpPr>
          <p:nvPr>
            <p:ph type="body" idx="1"/>
          </p:nvPr>
        </p:nvSpPr>
        <p:spPr>
          <a:xfrm>
            <a:off x="295564" y="787940"/>
            <a:ext cx="11735326" cy="1353172"/>
          </a:xfrm>
          <a:ln>
            <a:solidFill>
              <a:schemeClr val="bg1"/>
            </a:solidFill>
          </a:ln>
        </p:spPr>
        <p:txBody>
          <a:bodyPr>
            <a:noAutofit/>
          </a:bodyPr>
          <a:lstStyle/>
          <a:p>
            <a:pPr algn="just"/>
            <a:r>
              <a:rPr lang="en-ZA" sz="2800" dirty="0"/>
              <a:t>Main Objective: </a:t>
            </a:r>
            <a:r>
              <a:rPr lang="en-US" sz="2800" b="0" dirty="0"/>
              <a:t>The main objective of the study was to assess the effect of small-scale and artisanal mining on Dowa district household income levels, focusing on rural Malawi.</a:t>
            </a:r>
          </a:p>
        </p:txBody>
      </p:sp>
      <p:sp>
        <p:nvSpPr>
          <p:cNvPr id="6" name="Content Placeholder 5"/>
          <p:cNvSpPr>
            <a:spLocks noGrp="1"/>
          </p:cNvSpPr>
          <p:nvPr>
            <p:ph sz="half" idx="2"/>
          </p:nvPr>
        </p:nvSpPr>
        <p:spPr>
          <a:xfrm>
            <a:off x="295564" y="2268199"/>
            <a:ext cx="11735326" cy="4518681"/>
          </a:xfrm>
          <a:ln>
            <a:solidFill>
              <a:schemeClr val="bg1"/>
            </a:solidFill>
          </a:ln>
        </p:spPr>
        <p:txBody>
          <a:bodyPr>
            <a:noAutofit/>
          </a:bodyPr>
          <a:lstStyle/>
          <a:p>
            <a:pPr marL="0" indent="0" fontAlgn="t">
              <a:buNone/>
            </a:pPr>
            <a:r>
              <a:rPr lang="en-US" sz="2600" b="1" dirty="0"/>
              <a:t>Specific Objectives</a:t>
            </a:r>
            <a:endParaRPr lang="en-US" sz="2600" dirty="0"/>
          </a:p>
          <a:p>
            <a:pPr marL="457200" indent="-457200">
              <a:buFont typeface="+mj-lt"/>
              <a:buAutoNum type="arabicPeriod"/>
            </a:pPr>
            <a:r>
              <a:rPr lang="en-US" sz="2600" dirty="0"/>
              <a:t>To evaluate the relationship between household income levels among artisanal miners in Dowa District and their level of ASM membership (full-time vs. part-time).</a:t>
            </a:r>
          </a:p>
          <a:p>
            <a:pPr marL="457200" indent="-457200">
              <a:buFont typeface="+mj-lt"/>
              <a:buAutoNum type="arabicPeriod"/>
            </a:pPr>
            <a:r>
              <a:rPr lang="en-US" sz="2600" dirty="0"/>
              <a:t>To examine how the scale of ASM operation (individual, group, or small-scale commercial) affects household income levels among miners in Dowa District.</a:t>
            </a:r>
          </a:p>
          <a:p>
            <a:pPr marL="457200" indent="-457200">
              <a:buFont typeface="+mj-lt"/>
              <a:buAutoNum type="arabicPeriod"/>
            </a:pPr>
            <a:r>
              <a:rPr lang="en-US" sz="2600" dirty="0"/>
              <a:t>To assess the levels, patterns, and sources of household income among artisanal and small-scale mining (ASM) households in Dowa District, Malawi.</a:t>
            </a:r>
          </a:p>
          <a:p>
            <a:pPr marL="457200" indent="-457200">
              <a:buFont typeface="+mj-lt"/>
              <a:buAutoNum type="arabicPeriod"/>
            </a:pPr>
            <a:r>
              <a:rPr lang="en-US" sz="2600" dirty="0"/>
              <a:t>To investigate the effect of access to finance on the relationship between ASM participation and household income levels among mining households.</a:t>
            </a:r>
          </a:p>
          <a:p>
            <a:pPr marL="457200" indent="-457200">
              <a:buFont typeface="+mj-lt"/>
              <a:buAutoNum type="arabicPeriod"/>
            </a:pPr>
            <a:endParaRPr lang="en-US" sz="2600" dirty="0"/>
          </a:p>
        </p:txBody>
      </p:sp>
    </p:spTree>
    <p:extLst>
      <p:ext uri="{BB962C8B-B14F-4D97-AF65-F5344CB8AC3E}">
        <p14:creationId xmlns:p14="http://schemas.microsoft.com/office/powerpoint/2010/main" val="3163132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286" y="907311"/>
            <a:ext cx="10753299" cy="970062"/>
          </a:xfrm>
          <a:ln>
            <a:noFill/>
          </a:ln>
        </p:spPr>
        <p:txBody>
          <a:bodyPr>
            <a:noAutofit/>
          </a:bodyPr>
          <a:lstStyle/>
          <a:p>
            <a:br>
              <a:rPr lang="en-MW" sz="3000" b="1" dirty="0"/>
            </a:br>
            <a:r>
              <a:rPr lang="en-US" sz="3000" b="1" dirty="0"/>
              <a:t>Main question: </a:t>
            </a:r>
            <a:r>
              <a:rPr lang="en-GB" sz="3000" dirty="0"/>
              <a:t>What is the impact of artisanal and small-scale mining on household income levels in Dowa District, Malawi? </a:t>
            </a:r>
            <a:br>
              <a:rPr lang="en-MW" sz="3000" dirty="0"/>
            </a:br>
            <a:endParaRPr lang="en-US" sz="3000" dirty="0">
              <a:latin typeface="+mn-lt"/>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544286" y="2274883"/>
            <a:ext cx="10853057" cy="3973285"/>
          </a:xfrm>
          <a:ln>
            <a:solidFill>
              <a:schemeClr val="bg1"/>
            </a:solidFill>
          </a:ln>
        </p:spPr>
        <p:txBody>
          <a:bodyPr>
            <a:noAutofit/>
          </a:bodyPr>
          <a:lstStyle/>
          <a:p>
            <a:pPr marL="0" indent="0" algn="just">
              <a:buNone/>
            </a:pPr>
            <a:r>
              <a:rPr lang="en-US" b="1" dirty="0">
                <a:ea typeface="Tahoma" panose="020B0604030504040204" pitchFamily="34" charset="0"/>
                <a:cs typeface="Tahoma" panose="020B0604030504040204" pitchFamily="34" charset="0"/>
              </a:rPr>
              <a:t>Research Question</a:t>
            </a:r>
          </a:p>
          <a:p>
            <a:pPr marL="514350" indent="-514350" algn="just">
              <a:buFont typeface="+mj-lt"/>
              <a:buAutoNum type="arabicPeriod"/>
            </a:pPr>
            <a:r>
              <a:rPr lang="en-US" dirty="0">
                <a:ea typeface="Tahoma" panose="020B0604030504040204" pitchFamily="34" charset="0"/>
                <a:cs typeface="Tahoma" panose="020B0604030504040204" pitchFamily="34" charset="0"/>
              </a:rPr>
              <a:t>What is the effect of the level of ASM participation on household income levels?</a:t>
            </a:r>
          </a:p>
          <a:p>
            <a:pPr marL="514350" indent="-514350" algn="just">
              <a:buFont typeface="+mj-lt"/>
              <a:buAutoNum type="arabicPeriod"/>
            </a:pPr>
            <a:r>
              <a:rPr lang="en-US" dirty="0">
                <a:ea typeface="Tahoma" panose="020B0604030504040204" pitchFamily="34" charset="0"/>
                <a:cs typeface="Tahoma" panose="020B0604030504040204" pitchFamily="34" charset="0"/>
              </a:rPr>
              <a:t>What is the relationship between the scale of ASM operation and household income levels?</a:t>
            </a:r>
          </a:p>
          <a:p>
            <a:pPr marL="514350" indent="-514350" algn="just">
              <a:buFont typeface="+mj-lt"/>
              <a:buAutoNum type="arabicPeriod"/>
            </a:pPr>
            <a:r>
              <a:rPr lang="en-US" dirty="0">
                <a:ea typeface="Tahoma" panose="020B0604030504040204" pitchFamily="34" charset="0"/>
                <a:cs typeface="Tahoma" panose="020B0604030504040204" pitchFamily="34" charset="0"/>
              </a:rPr>
              <a:t>What are the levels, patterns, and main sources of household income among ASM households in Dowa District?</a:t>
            </a:r>
          </a:p>
          <a:p>
            <a:pPr marL="514350" indent="-514350" algn="just">
              <a:buFont typeface="+mj-lt"/>
              <a:buAutoNum type="arabicPeriod"/>
            </a:pPr>
            <a:r>
              <a:rPr lang="en-US" dirty="0">
                <a:ea typeface="Tahoma" panose="020B0604030504040204" pitchFamily="34" charset="0"/>
                <a:cs typeface="Tahoma" panose="020B0604030504040204" pitchFamily="34" charset="0"/>
              </a:rPr>
              <a:t>How does access to finance moderate the relationship between ASM participation and household income levels?</a:t>
            </a:r>
          </a:p>
          <a:p>
            <a:pPr marL="514350" indent="-514350" algn="just">
              <a:buFont typeface="+mj-lt"/>
              <a:buAutoNum type="arabicPeriod"/>
            </a:pPr>
            <a:endParaRPr lang="en-US" dirty="0"/>
          </a:p>
          <a:p>
            <a:pPr marL="514350" indent="-514350" algn="just">
              <a:buFont typeface="+mj-lt"/>
              <a:buAutoNum type="arabicPeriod"/>
            </a:pPr>
            <a:endParaRPr lang="en-US" dirty="0"/>
          </a:p>
        </p:txBody>
      </p:sp>
      <p:sp>
        <p:nvSpPr>
          <p:cNvPr id="4" name="Title 3">
            <a:extLst>
              <a:ext uri="{FF2B5EF4-FFF2-40B4-BE49-F238E27FC236}">
                <a16:creationId xmlns:a16="http://schemas.microsoft.com/office/drawing/2014/main" id="{CAEE65B2-E2D7-7D00-9281-F5E50EB5EEB8}"/>
              </a:ext>
            </a:extLst>
          </p:cNvPr>
          <p:cNvSpPr txBox="1">
            <a:spLocks/>
          </p:cNvSpPr>
          <p:nvPr/>
        </p:nvSpPr>
        <p:spPr>
          <a:xfrm>
            <a:off x="295564" y="152690"/>
            <a:ext cx="11059824" cy="63525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Research Question </a:t>
            </a:r>
            <a:endParaRPr lang="en-US" dirty="0">
              <a:latin typeface="+mn-lt"/>
            </a:endParaRPr>
          </a:p>
        </p:txBody>
      </p:sp>
    </p:spTree>
    <p:extLst>
      <p:ext uri="{BB962C8B-B14F-4D97-AF65-F5344CB8AC3E}">
        <p14:creationId xmlns:p14="http://schemas.microsoft.com/office/powerpoint/2010/main" val="616171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37" y="1"/>
            <a:ext cx="11149263" cy="806116"/>
          </a:xfrm>
        </p:spPr>
        <p:txBody>
          <a:bodyPr>
            <a:normAutofit/>
          </a:bodyPr>
          <a:lstStyle/>
          <a:p>
            <a:r>
              <a:rPr lang="en-US" sz="4000" b="1" dirty="0">
                <a:latin typeface="+mn-lt"/>
                <a:ea typeface="Tahoma" panose="020B0604030504040204" pitchFamily="34" charset="0"/>
                <a:cs typeface="Tahoma" panose="020B0604030504040204" pitchFamily="34" charset="0"/>
              </a:rPr>
              <a:t>Hypothesis </a:t>
            </a:r>
            <a:endParaRPr lang="en-US" sz="4000" b="1" dirty="0">
              <a:latin typeface="+mn-lt"/>
            </a:endParaRPr>
          </a:p>
        </p:txBody>
      </p:sp>
      <p:sp>
        <p:nvSpPr>
          <p:cNvPr id="10" name="TextBox 9">
            <a:extLst>
              <a:ext uri="{FF2B5EF4-FFF2-40B4-BE49-F238E27FC236}">
                <a16:creationId xmlns:a16="http://schemas.microsoft.com/office/drawing/2014/main" id="{990BF658-A27E-2688-AF79-CBCFF9C2971E}"/>
              </a:ext>
            </a:extLst>
          </p:cNvPr>
          <p:cNvSpPr txBox="1"/>
          <p:nvPr/>
        </p:nvSpPr>
        <p:spPr>
          <a:xfrm>
            <a:off x="204537" y="1624761"/>
            <a:ext cx="11565121" cy="4524315"/>
          </a:xfrm>
          <a:prstGeom prst="rect">
            <a:avLst/>
          </a:prstGeom>
          <a:noFill/>
        </p:spPr>
        <p:txBody>
          <a:bodyPr wrap="square">
            <a:spAutoFit/>
          </a:bodyPr>
          <a:lstStyle/>
          <a:p>
            <a:pPr marL="808038" indent="-88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Null Hypothesis 1 (H1₀): </a:t>
            </a:r>
            <a:r>
              <a:rPr lang="en-US" dirty="0">
                <a:latin typeface="Times New Roman" panose="02020603050405020304" pitchFamily="18" charset="0"/>
                <a:cs typeface="Times New Roman" panose="02020603050405020304" pitchFamily="18" charset="0"/>
              </a:rPr>
              <a:t>There is no significant difference in household income levels between full-time and part-time ASM participants.</a:t>
            </a:r>
          </a:p>
          <a:p>
            <a:pPr marL="808038" indent="-185738">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Alternative Hypothesis 1 </a:t>
            </a:r>
            <a:r>
              <a:rPr lang="en-US" dirty="0">
                <a:latin typeface="Times New Roman" panose="02020603050405020304" pitchFamily="18" charset="0"/>
                <a:cs typeface="Times New Roman" panose="02020603050405020304" pitchFamily="18" charset="0"/>
              </a:rPr>
              <a:t>(H1₁): Full-time ASM participants have significantly higher household income levels than part-time participants.</a:t>
            </a:r>
          </a:p>
          <a:p>
            <a:pPr marL="808038" indent="-185738">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Null Hypothesis 2 (H2₀): </a:t>
            </a:r>
            <a:r>
              <a:rPr lang="en-US" dirty="0">
                <a:latin typeface="Times New Roman" panose="02020603050405020304" pitchFamily="18" charset="0"/>
                <a:cs typeface="Times New Roman" panose="02020603050405020304" pitchFamily="18" charset="0"/>
              </a:rPr>
              <a:t>There is no significant relationship between the scale of ASM operation and household income levels.</a:t>
            </a:r>
          </a:p>
          <a:p>
            <a:pPr marL="808038" indent="-185738">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Alternative Hypothesis 2 (H2₁): </a:t>
            </a:r>
            <a:r>
              <a:rPr lang="en-US" dirty="0">
                <a:latin typeface="Times New Roman" panose="02020603050405020304" pitchFamily="18" charset="0"/>
                <a:cs typeface="Times New Roman" panose="02020603050405020304" pitchFamily="18" charset="0"/>
              </a:rPr>
              <a:t>Larger-scale ASM operations are associated with significantly higher household income levels.</a:t>
            </a:r>
          </a:p>
          <a:p>
            <a:pPr marL="808038" indent="-185738">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Null Hypothesis 3 (H3₀): </a:t>
            </a:r>
            <a:r>
              <a:rPr lang="en-US" dirty="0">
                <a:latin typeface="Times New Roman" panose="02020603050405020304" pitchFamily="18" charset="0"/>
                <a:cs typeface="Times New Roman" panose="02020603050405020304" pitchFamily="18" charset="0"/>
              </a:rPr>
              <a:t>There is no significant variation in household income levels among ASM households in Dowa District based on income source or activity pattern.</a:t>
            </a:r>
          </a:p>
          <a:p>
            <a:pPr marL="808038" indent="-185738">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Alternative Hypothesis 3 (H3₁): </a:t>
            </a:r>
            <a:r>
              <a:rPr lang="en-US" dirty="0">
                <a:latin typeface="Times New Roman" panose="02020603050405020304" pitchFamily="18" charset="0"/>
                <a:cs typeface="Times New Roman" panose="02020603050405020304" pitchFamily="18" charset="0"/>
              </a:rPr>
              <a:t>There is significant variation in household income levels among ASM households in Dowa District based on income source or activity pattern.</a:t>
            </a:r>
          </a:p>
          <a:p>
            <a:pPr marL="808038" indent="-185738">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Null Hypothesis 4 (H4₀): </a:t>
            </a:r>
            <a:r>
              <a:rPr lang="en-US" dirty="0">
                <a:latin typeface="Times New Roman" panose="02020603050405020304" pitchFamily="18" charset="0"/>
                <a:cs typeface="Times New Roman" panose="02020603050405020304" pitchFamily="18" charset="0"/>
              </a:rPr>
              <a:t>There is no significant relationship between household income levels and ASM participation. </a:t>
            </a:r>
          </a:p>
          <a:p>
            <a:pPr marL="808038" indent="-185738">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Alternative Hypothesis 4 (H4₁): </a:t>
            </a:r>
            <a:r>
              <a:rPr lang="en-US" dirty="0">
                <a:latin typeface="Times New Roman" panose="02020603050405020304" pitchFamily="18" charset="0"/>
                <a:cs typeface="Times New Roman" panose="02020603050405020304" pitchFamily="18" charset="0"/>
              </a:rPr>
              <a:t>There is a significant relationship between financial household income levels and ASM participation.</a:t>
            </a:r>
          </a:p>
        </p:txBody>
      </p:sp>
      <p:sp>
        <p:nvSpPr>
          <p:cNvPr id="12" name="TextBox 11">
            <a:extLst>
              <a:ext uri="{FF2B5EF4-FFF2-40B4-BE49-F238E27FC236}">
                <a16:creationId xmlns:a16="http://schemas.microsoft.com/office/drawing/2014/main" id="{1786F0A8-E4F3-5EC5-CA2D-9F5EC21C1601}"/>
              </a:ext>
            </a:extLst>
          </p:cNvPr>
          <p:cNvSpPr txBox="1"/>
          <p:nvPr/>
        </p:nvSpPr>
        <p:spPr>
          <a:xfrm>
            <a:off x="204537" y="662756"/>
            <a:ext cx="12071089" cy="646331"/>
          </a:xfrm>
          <a:prstGeom prst="rect">
            <a:avLst/>
          </a:prstGeom>
          <a:noFill/>
        </p:spPr>
        <p:txBody>
          <a:bodyPr wrap="square">
            <a:spAutoFit/>
          </a:bodyPr>
          <a:lstStyle/>
          <a:p>
            <a:r>
              <a:rPr lang="en-US" dirty="0"/>
              <a:t>Based on the research questions and objectives, the study tested the following hypotheses, indicated from Null Hypothesis 1 to 4 and Alternative Hypothesis 1 to 4: </a:t>
            </a:r>
            <a:endParaRPr lang="en-MW" dirty="0"/>
          </a:p>
        </p:txBody>
      </p:sp>
    </p:spTree>
    <p:extLst>
      <p:ext uri="{BB962C8B-B14F-4D97-AF65-F5344CB8AC3E}">
        <p14:creationId xmlns:p14="http://schemas.microsoft.com/office/powerpoint/2010/main" val="381418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84D6E-E927-CD64-1017-1D92D9252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341413-B02F-EA8F-FBD5-DC5DF9C9A6FB}"/>
              </a:ext>
            </a:extLst>
          </p:cNvPr>
          <p:cNvSpPr>
            <a:spLocks noGrp="1"/>
          </p:cNvSpPr>
          <p:nvPr>
            <p:ph type="title"/>
          </p:nvPr>
        </p:nvSpPr>
        <p:spPr>
          <a:xfrm>
            <a:off x="252456" y="87548"/>
            <a:ext cx="10753299" cy="970062"/>
          </a:xfrm>
          <a:ln>
            <a:noFill/>
          </a:ln>
        </p:spPr>
        <p:txBody>
          <a:bodyPr>
            <a:normAutofit/>
          </a:bodyPr>
          <a:lstStyle/>
          <a:p>
            <a:r>
              <a:rPr lang="en-ZA" altLang="en-US" sz="3200" b="1" dirty="0">
                <a:latin typeface="+mn-lt"/>
                <a:ea typeface="Tahoma" panose="020B0604030504040204" pitchFamily="34" charset="0"/>
                <a:cs typeface="Tahoma" panose="020B0604030504040204" pitchFamily="34" charset="0"/>
              </a:rPr>
              <a:t>Conceptual framework</a:t>
            </a:r>
          </a:p>
        </p:txBody>
      </p:sp>
      <p:pic>
        <p:nvPicPr>
          <p:cNvPr id="15" name="Picture 14">
            <a:extLst>
              <a:ext uri="{FF2B5EF4-FFF2-40B4-BE49-F238E27FC236}">
                <a16:creationId xmlns:a16="http://schemas.microsoft.com/office/drawing/2014/main" id="{3CEEFFEC-C463-EA90-AA3F-2E4BFFECE6CA}"/>
              </a:ext>
            </a:extLst>
          </p:cNvPr>
          <p:cNvPicPr>
            <a:picLocks noChangeAspect="1"/>
          </p:cNvPicPr>
          <p:nvPr/>
        </p:nvPicPr>
        <p:blipFill>
          <a:blip r:embed="rId2"/>
          <a:stretch>
            <a:fillRect/>
          </a:stretch>
        </p:blipFill>
        <p:spPr>
          <a:xfrm>
            <a:off x="1899231" y="884318"/>
            <a:ext cx="8707809" cy="4028102"/>
          </a:xfrm>
          <a:prstGeom prst="rect">
            <a:avLst/>
          </a:prstGeom>
        </p:spPr>
      </p:pic>
      <p:sp>
        <p:nvSpPr>
          <p:cNvPr id="17" name="TextBox 16">
            <a:extLst>
              <a:ext uri="{FF2B5EF4-FFF2-40B4-BE49-F238E27FC236}">
                <a16:creationId xmlns:a16="http://schemas.microsoft.com/office/drawing/2014/main" id="{5C1F02C5-F343-BE90-B0BC-62C16B44CDDE}"/>
              </a:ext>
            </a:extLst>
          </p:cNvPr>
          <p:cNvSpPr txBox="1"/>
          <p:nvPr/>
        </p:nvSpPr>
        <p:spPr>
          <a:xfrm>
            <a:off x="650929" y="4739127"/>
            <a:ext cx="10881360" cy="2031325"/>
          </a:xfrm>
          <a:prstGeom prst="rect">
            <a:avLst/>
          </a:prstGeom>
          <a:noFill/>
        </p:spPr>
        <p:txBody>
          <a:bodyPr wrap="square">
            <a:spAutoFit/>
          </a:bodyPr>
          <a:lstStyle/>
          <a:p>
            <a:pPr algn="just"/>
            <a:r>
              <a:rPr lang="en-US" dirty="0"/>
              <a:t>This study explores how artisanal and small-scale mining (ASM) affects household income in Dowa District. Key independent variables include ASM involvement and operational scale, which influence income through participation intensity and mining structure. Moderating variables like access to finance shape the strength of this relationship, enabling miners to invest and expand operations. The dependent variable household income captures total earnings from ASM and other sources, reflecting financial stability. Together, these variables reveal how ASM activities, resource access, and external conditions interact to determine economic outcomes for mining households.</a:t>
            </a:r>
            <a:endParaRPr lang="en-MW" dirty="0"/>
          </a:p>
        </p:txBody>
      </p:sp>
    </p:spTree>
    <p:extLst>
      <p:ext uri="{BB962C8B-B14F-4D97-AF65-F5344CB8AC3E}">
        <p14:creationId xmlns:p14="http://schemas.microsoft.com/office/powerpoint/2010/main" val="1570857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6993</TotalTime>
  <Words>2402</Words>
  <Application>Microsoft Office PowerPoint</Application>
  <PresentationFormat>Widescreen</PresentationFormat>
  <Paragraphs>173</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Aptos Narrow</vt:lpstr>
      <vt:lpstr>Arial</vt:lpstr>
      <vt:lpstr>Calibri</vt:lpstr>
      <vt:lpstr>Calibri Light</vt:lpstr>
      <vt:lpstr>Tahoma</vt:lpstr>
      <vt:lpstr>Times New Roman</vt:lpstr>
      <vt:lpstr>Office Theme</vt:lpstr>
      <vt:lpstr>               ASSESSMENT OF THE EFFECT OF ARTISANAL AND SMALL-SCALE MINING ON  HOUSEHOLD INCOME LEVELS IN RURAL MALAWI: A CASE OF DOWA DISTRICT MINERS  </vt:lpstr>
      <vt:lpstr>PRESENTATION OUTLINE</vt:lpstr>
      <vt:lpstr>Introduction </vt:lpstr>
      <vt:lpstr>Minerals Mined  Using ASM</vt:lpstr>
      <vt:lpstr>Problem Statement</vt:lpstr>
      <vt:lpstr>Study Objectives</vt:lpstr>
      <vt:lpstr> Main question: What is the impact of artisanal and small-scale mining on household income levels in Dowa District, Malawi?  </vt:lpstr>
      <vt:lpstr>Hypothesis </vt:lpstr>
      <vt:lpstr>Conceptual framework</vt:lpstr>
      <vt:lpstr>MATERIALS AND METHODS</vt:lpstr>
      <vt:lpstr>Research methodology </vt:lpstr>
      <vt:lpstr>Continue </vt:lpstr>
      <vt:lpstr>Results: Level of ASM Participation (full-time vs part-time) on Income</vt:lpstr>
      <vt:lpstr>PowerPoint Presentation</vt:lpstr>
      <vt:lpstr>PowerPoint Presentation</vt:lpstr>
      <vt:lpstr>PowerPoint Presentation</vt:lpstr>
      <vt:lpstr>CONCLUSIONS </vt:lpstr>
      <vt:lpstr>RECOMMENDATIONS</vt:lpstr>
      <vt:lpstr>References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ADOPTION OF PURDUE IMPROVED CROP STORAGE (PICS) BAGS AS A POST-HARVEST TECHNOLOGY AMONG FARMERS IN CHIKWAWA DISTRICT MSc TCD Research Proposal</dc:title>
  <dc:creator>HUNG</dc:creator>
  <cp:lastModifiedBy>Daud Kalisa Phiri</cp:lastModifiedBy>
  <cp:revision>387</cp:revision>
  <dcterms:created xsi:type="dcterms:W3CDTF">2021-06-14T19:18:14Z</dcterms:created>
  <dcterms:modified xsi:type="dcterms:W3CDTF">2025-11-07T17:26:46Z</dcterms:modified>
</cp:coreProperties>
</file>